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Oxygen Light"/>
      <p:regular r:id="rId37"/>
      <p:bold r:id="rId38"/>
    </p:embeddedFont>
    <p:embeddedFont>
      <p:font typeface="Oxygen"/>
      <p:regular r:id="rId39"/>
      <p:bold r:id="rId40"/>
    </p:embeddedFont>
    <p:embeddedFont>
      <p:font typeface="Abril Fatface"/>
      <p:regular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57">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57"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xygen-bold.fntdata"/><Relationship Id="rId20" Type="http://schemas.openxmlformats.org/officeDocument/2006/relationships/slide" Target="slides/slide15.xml"/><Relationship Id="rId41" Type="http://schemas.openxmlformats.org/officeDocument/2006/relationships/font" Target="fonts/AbrilFatface-regular.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OxygenLight-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Oxygen-regular.fntdata"/><Relationship Id="rId16" Type="http://schemas.openxmlformats.org/officeDocument/2006/relationships/slide" Target="slides/slide11.xml"/><Relationship Id="rId38" Type="http://schemas.openxmlformats.org/officeDocument/2006/relationships/font" Target="fonts/OxygenLight-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542c5560a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542c5560a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542c5560af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542c5560af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542c5560af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542c5560af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542c5560a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542c5560a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add278798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add278798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542c5560af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542c5560af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add278798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add278798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add278798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add278798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add278798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add278798b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add278798b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add278798b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476e7e05e9_0_17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476e7e05e9_0_17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add278798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add278798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542c5560a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542c5560a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Mounika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542c5560af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542c5560af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add278798b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add278798b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adc324df1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adc324df1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add278798b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add278798b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add278798b_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add278798b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542c5560a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542c5560a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Debleena</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542c5560af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542c5560af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Debleena </a:t>
            </a:r>
            <a:endParaRPr/>
          </a:p>
          <a:p>
            <a:pPr indent="-292100" lvl="0" marL="457200" rtl="0" algn="l">
              <a:lnSpc>
                <a:spcPct val="115000"/>
              </a:lnSpc>
              <a:spcBef>
                <a:spcPts val="0"/>
              </a:spcBef>
              <a:spcAft>
                <a:spcPts val="0"/>
              </a:spcAft>
              <a:buClr>
                <a:schemeClr val="dk1"/>
              </a:buClr>
              <a:buSzPts val="1000"/>
              <a:buFont typeface="Oxygen Light"/>
              <a:buChar char="●"/>
            </a:pPr>
            <a:r>
              <a:rPr lang="en" sz="1000">
                <a:solidFill>
                  <a:schemeClr val="dk1"/>
                </a:solidFill>
                <a:latin typeface="Oxygen Light"/>
                <a:ea typeface="Oxygen Light"/>
                <a:cs typeface="Oxygen Light"/>
                <a:sym typeface="Oxygen Light"/>
              </a:rPr>
              <a:t>For your selected company describe the data governance mechanism that you will implement? Explain your rationale.</a:t>
            </a:r>
            <a:endParaRPr/>
          </a:p>
          <a:p>
            <a:pPr indent="0" lvl="0" marL="0" marR="0" rtl="0" algn="l">
              <a:lnSpc>
                <a:spcPct val="115000"/>
              </a:lnSpc>
              <a:spcBef>
                <a:spcPts val="1600"/>
              </a:spcBef>
              <a:spcAft>
                <a:spcPts val="0"/>
              </a:spcAft>
              <a:buClr>
                <a:schemeClr val="dk1"/>
              </a:buClr>
              <a:buSzPts val="1100"/>
              <a:buFont typeface="Arial"/>
              <a:buNone/>
            </a:pPr>
            <a:r>
              <a:rPr lang="en" sz="2000">
                <a:solidFill>
                  <a:schemeClr val="dk1"/>
                </a:solidFill>
              </a:rPr>
              <a:t>Develop, publish and manage enterprise wide data definitions and semantics</a:t>
            </a:r>
            <a:endParaRPr sz="2000">
              <a:solidFill>
                <a:schemeClr val="dk1"/>
              </a:solidFill>
            </a:endParaRPr>
          </a:p>
          <a:p>
            <a:pPr indent="0" lvl="0" marL="0" marR="0" rtl="0" algn="l">
              <a:lnSpc>
                <a:spcPct val="115000"/>
              </a:lnSpc>
              <a:spcBef>
                <a:spcPts val="0"/>
              </a:spcBef>
              <a:spcAft>
                <a:spcPts val="0"/>
              </a:spcAft>
              <a:buClr>
                <a:schemeClr val="dk1"/>
              </a:buClr>
              <a:buSzPts val="1100"/>
              <a:buFont typeface="Arial"/>
              <a:buNone/>
            </a:pPr>
            <a:r>
              <a:rPr lang="en" sz="2250">
                <a:solidFill>
                  <a:schemeClr val="dk1"/>
                </a:solidFill>
              </a:rPr>
              <a:t>•</a:t>
            </a:r>
            <a:endParaRPr sz="2250">
              <a:solidFill>
                <a:schemeClr val="dk1"/>
              </a:solidFill>
            </a:endParaRPr>
          </a:p>
          <a:p>
            <a:pPr indent="0" lvl="0" marL="0" marR="0" rtl="0" algn="l">
              <a:lnSpc>
                <a:spcPct val="115000"/>
              </a:lnSpc>
              <a:spcBef>
                <a:spcPts val="0"/>
              </a:spcBef>
              <a:spcAft>
                <a:spcPts val="0"/>
              </a:spcAft>
              <a:buClr>
                <a:schemeClr val="dk1"/>
              </a:buClr>
              <a:buSzPts val="1100"/>
              <a:buFont typeface="Arial"/>
              <a:buNone/>
            </a:pPr>
            <a:r>
              <a:rPr lang="en" sz="2000">
                <a:solidFill>
                  <a:schemeClr val="dk1"/>
                </a:solidFill>
              </a:rPr>
              <a:t>Identify, address, resolve and monitor data related issues</a:t>
            </a:r>
            <a:endParaRPr sz="2000">
              <a:solidFill>
                <a:schemeClr val="dk1"/>
              </a:solidFill>
            </a:endParaRPr>
          </a:p>
          <a:p>
            <a:pPr indent="0" lvl="0" marL="0" marR="0" rtl="0" algn="l">
              <a:lnSpc>
                <a:spcPct val="115000"/>
              </a:lnSpc>
              <a:spcBef>
                <a:spcPts val="0"/>
              </a:spcBef>
              <a:spcAft>
                <a:spcPts val="0"/>
              </a:spcAft>
              <a:buClr>
                <a:schemeClr val="dk1"/>
              </a:buClr>
              <a:buSzPts val="1100"/>
              <a:buFont typeface="Arial"/>
              <a:buNone/>
            </a:pPr>
            <a:r>
              <a:rPr lang="en" sz="2250">
                <a:solidFill>
                  <a:schemeClr val="dk1"/>
                </a:solidFill>
              </a:rPr>
              <a:t>•</a:t>
            </a:r>
            <a:endParaRPr sz="2250">
              <a:solidFill>
                <a:schemeClr val="dk1"/>
              </a:solidFill>
            </a:endParaRPr>
          </a:p>
          <a:p>
            <a:pPr indent="0" lvl="0" marL="0" marR="0" rtl="0" algn="l">
              <a:lnSpc>
                <a:spcPct val="115000"/>
              </a:lnSpc>
              <a:spcBef>
                <a:spcPts val="0"/>
              </a:spcBef>
              <a:spcAft>
                <a:spcPts val="0"/>
              </a:spcAft>
              <a:buClr>
                <a:schemeClr val="dk1"/>
              </a:buClr>
              <a:buSzPts val="1100"/>
              <a:buFont typeface="Arial"/>
              <a:buNone/>
            </a:pPr>
            <a:r>
              <a:rPr lang="en" sz="2000">
                <a:solidFill>
                  <a:schemeClr val="dk1"/>
                </a:solidFill>
              </a:rPr>
              <a:t>Measure, monitor and communicate data quality parameters and issues</a:t>
            </a:r>
            <a:endParaRPr sz="2000">
              <a:solidFill>
                <a:schemeClr val="dk1"/>
              </a:solidFill>
            </a:endParaRPr>
          </a:p>
          <a:p>
            <a:pPr indent="0" lvl="0" marL="0" marR="0" rtl="0" algn="l">
              <a:lnSpc>
                <a:spcPct val="115000"/>
              </a:lnSpc>
              <a:spcBef>
                <a:spcPts val="0"/>
              </a:spcBef>
              <a:spcAft>
                <a:spcPts val="0"/>
              </a:spcAft>
              <a:buClr>
                <a:schemeClr val="dk1"/>
              </a:buClr>
              <a:buSzPts val="1100"/>
              <a:buFont typeface="Arial"/>
              <a:buNone/>
            </a:pPr>
            <a:r>
              <a:rPr lang="en" sz="2250">
                <a:solidFill>
                  <a:schemeClr val="dk1"/>
                </a:solidFill>
              </a:rPr>
              <a:t>•</a:t>
            </a:r>
            <a:endParaRPr sz="2250">
              <a:solidFill>
                <a:schemeClr val="dk1"/>
              </a:solidFill>
            </a:endParaRPr>
          </a:p>
          <a:p>
            <a:pPr indent="0" lvl="0" marL="0" marR="0" rtl="0" algn="l">
              <a:lnSpc>
                <a:spcPct val="115000"/>
              </a:lnSpc>
              <a:spcBef>
                <a:spcPts val="0"/>
              </a:spcBef>
              <a:spcAft>
                <a:spcPts val="0"/>
              </a:spcAft>
              <a:buClr>
                <a:schemeClr val="dk1"/>
              </a:buClr>
              <a:buSzPts val="1100"/>
              <a:buFont typeface="Arial"/>
              <a:buNone/>
            </a:pPr>
            <a:r>
              <a:rPr lang="en" sz="2000">
                <a:solidFill>
                  <a:schemeClr val="dk1"/>
                </a:solidFill>
              </a:rPr>
              <a:t>Publish and promote policies, procedures and rules, including those related to</a:t>
            </a:r>
            <a:endParaRPr sz="2000">
              <a:solidFill>
                <a:schemeClr val="dk1"/>
              </a:solidFill>
            </a:endParaRPr>
          </a:p>
          <a:p>
            <a:pPr indent="0" lvl="0" marL="0" marR="0" rtl="0" algn="l">
              <a:lnSpc>
                <a:spcPct val="115000"/>
              </a:lnSpc>
              <a:spcBef>
                <a:spcPts val="0"/>
              </a:spcBef>
              <a:spcAft>
                <a:spcPts val="0"/>
              </a:spcAft>
              <a:buClr>
                <a:schemeClr val="dk1"/>
              </a:buClr>
              <a:buSzPts val="1100"/>
              <a:buFont typeface="Arial"/>
              <a:buNone/>
            </a:pPr>
            <a:r>
              <a:rPr lang="en" sz="2000">
                <a:solidFill>
                  <a:schemeClr val="dk1"/>
                </a:solidFill>
              </a:rPr>
              <a:t>privacy, regulatory and contractual compliance</a:t>
            </a:r>
            <a:endParaRPr sz="2000">
              <a:solidFill>
                <a:schemeClr val="dk1"/>
              </a:solidFill>
            </a:endParaRPr>
          </a:p>
          <a:p>
            <a:pPr indent="0" lvl="0" marL="0" marR="0" rtl="0" algn="l">
              <a:lnSpc>
                <a:spcPct val="115000"/>
              </a:lnSpc>
              <a:spcBef>
                <a:spcPts val="0"/>
              </a:spcBef>
              <a:spcAft>
                <a:spcPts val="0"/>
              </a:spcAft>
              <a:buClr>
                <a:schemeClr val="dk1"/>
              </a:buClr>
              <a:buSzPts val="1100"/>
              <a:buFont typeface="Arial"/>
              <a:buNone/>
            </a:pPr>
            <a:r>
              <a:rPr lang="en" sz="2250">
                <a:solidFill>
                  <a:schemeClr val="dk1"/>
                </a:solidFill>
              </a:rPr>
              <a:t>•</a:t>
            </a:r>
            <a:endParaRPr sz="2250">
              <a:solidFill>
                <a:schemeClr val="dk1"/>
              </a:solidFill>
            </a:endParaRPr>
          </a:p>
          <a:p>
            <a:pPr indent="0" lvl="0" marL="0" marR="0" rtl="0" algn="l">
              <a:lnSpc>
                <a:spcPct val="115000"/>
              </a:lnSpc>
              <a:spcBef>
                <a:spcPts val="0"/>
              </a:spcBef>
              <a:spcAft>
                <a:spcPts val="0"/>
              </a:spcAft>
              <a:buClr>
                <a:schemeClr val="dk1"/>
              </a:buClr>
              <a:buSzPts val="1100"/>
              <a:buFont typeface="Arial"/>
              <a:buNone/>
            </a:pPr>
            <a:r>
              <a:rPr lang="en" sz="2000">
                <a:solidFill>
                  <a:schemeClr val="dk1"/>
                </a:solidFill>
              </a:rPr>
              <a:t>Foster a culture and values that promote high quality data related practices and</a:t>
            </a:r>
            <a:endParaRPr sz="2000">
              <a:solidFill>
                <a:schemeClr val="dk1"/>
              </a:solidFill>
            </a:endParaRPr>
          </a:p>
          <a:p>
            <a:pPr indent="0" lvl="0" marL="0" marR="0" rtl="0" algn="l">
              <a:lnSpc>
                <a:spcPct val="115000"/>
              </a:lnSpc>
              <a:spcBef>
                <a:spcPts val="0"/>
              </a:spcBef>
              <a:spcAft>
                <a:spcPts val="0"/>
              </a:spcAft>
              <a:buClr>
                <a:schemeClr val="dk1"/>
              </a:buClr>
              <a:buSzPts val="1100"/>
              <a:buFont typeface="Arial"/>
              <a:buNone/>
            </a:pPr>
            <a:r>
              <a:rPr lang="en" sz="2000">
                <a:solidFill>
                  <a:schemeClr val="dk1"/>
                </a:solidFill>
              </a:rPr>
              <a:t>create zero tolerance for errors in mission-critical data</a:t>
            </a:r>
            <a:endParaRPr sz="2000">
              <a:solidFill>
                <a:schemeClr val="dk1"/>
              </a:solidFill>
            </a:endParaRPr>
          </a:p>
          <a:p>
            <a:pPr indent="0" lvl="0" marL="0" marR="0" rtl="0" algn="l">
              <a:lnSpc>
                <a:spcPct val="115000"/>
              </a:lnSpc>
              <a:spcBef>
                <a:spcPts val="0"/>
              </a:spcBef>
              <a:spcAft>
                <a:spcPts val="0"/>
              </a:spcAft>
              <a:buClr>
                <a:schemeClr val="dk1"/>
              </a:buClr>
              <a:buSzPts val="1100"/>
              <a:buFont typeface="Arial"/>
              <a:buNone/>
            </a:pPr>
            <a:r>
              <a:rPr lang="en" sz="2250">
                <a:solidFill>
                  <a:schemeClr val="dk1"/>
                </a:solidFill>
              </a:rPr>
              <a:t>•</a:t>
            </a:r>
            <a:endParaRPr sz="2250">
              <a:solidFill>
                <a:schemeClr val="dk1"/>
              </a:solidFill>
            </a:endParaRPr>
          </a:p>
          <a:p>
            <a:pPr indent="0" lvl="0" marL="0" marR="0" rtl="0" algn="l">
              <a:lnSpc>
                <a:spcPct val="115000"/>
              </a:lnSpc>
              <a:spcBef>
                <a:spcPts val="0"/>
              </a:spcBef>
              <a:spcAft>
                <a:spcPts val="0"/>
              </a:spcAft>
              <a:buClr>
                <a:schemeClr val="dk1"/>
              </a:buClr>
              <a:buSzPts val="1100"/>
              <a:buFont typeface="Arial"/>
              <a:buNone/>
            </a:pPr>
            <a:r>
              <a:rPr lang="en" sz="2000">
                <a:solidFill>
                  <a:schemeClr val="dk1"/>
                </a:solidFill>
              </a:rPr>
              <a:t>Coordinate and facilitate the integration of data-driven business needs and</a:t>
            </a:r>
            <a:endParaRPr sz="2000">
              <a:solidFill>
                <a:schemeClr val="dk1"/>
              </a:solidFill>
            </a:endParaRPr>
          </a:p>
          <a:p>
            <a:pPr indent="0" lvl="0" marL="0" marR="0" rtl="0" algn="l">
              <a:lnSpc>
                <a:spcPct val="115000"/>
              </a:lnSpc>
              <a:spcBef>
                <a:spcPts val="0"/>
              </a:spcBef>
              <a:spcAft>
                <a:spcPts val="0"/>
              </a:spcAft>
              <a:buClr>
                <a:schemeClr val="dk1"/>
              </a:buClr>
              <a:buSzPts val="1100"/>
              <a:buFont typeface="Arial"/>
              <a:buNone/>
            </a:pPr>
            <a:r>
              <a:rPr lang="en" sz="2000">
                <a:solidFill>
                  <a:schemeClr val="dk1"/>
                </a:solidFill>
              </a:rPr>
              <a:t>priorities with IT requirements and constraints</a:t>
            </a:r>
            <a:endParaRPr sz="2000">
              <a:solidFill>
                <a:schemeClr val="dk1"/>
              </a:solidFill>
            </a:endParaRPr>
          </a:p>
          <a:p>
            <a:pPr indent="0" lvl="0" marL="0" marR="0" rtl="0" algn="l">
              <a:lnSpc>
                <a:spcPct val="115000"/>
              </a:lnSpc>
              <a:spcBef>
                <a:spcPts val="0"/>
              </a:spcBef>
              <a:spcAft>
                <a:spcPts val="0"/>
              </a:spcAft>
              <a:buClr>
                <a:schemeClr val="dk1"/>
              </a:buClr>
              <a:buSzPts val="1100"/>
              <a:buFont typeface="Arial"/>
              <a:buNone/>
            </a:pPr>
            <a:r>
              <a:rPr lang="en" sz="2250">
                <a:solidFill>
                  <a:schemeClr val="dk1"/>
                </a:solidFill>
              </a:rPr>
              <a:t>•</a:t>
            </a:r>
            <a:endParaRPr sz="2250">
              <a:solidFill>
                <a:schemeClr val="dk1"/>
              </a:solidFill>
            </a:endParaRPr>
          </a:p>
          <a:p>
            <a:pPr indent="0" lvl="0" marL="0" marR="0" rtl="0" algn="l">
              <a:lnSpc>
                <a:spcPct val="115000"/>
              </a:lnSpc>
              <a:spcBef>
                <a:spcPts val="0"/>
              </a:spcBef>
              <a:spcAft>
                <a:spcPts val="0"/>
              </a:spcAft>
              <a:buClr>
                <a:schemeClr val="dk1"/>
              </a:buClr>
              <a:buSzPts val="1100"/>
              <a:buFont typeface="Arial"/>
              <a:buNone/>
            </a:pPr>
            <a:r>
              <a:rPr lang="en" sz="2000">
                <a:solidFill>
                  <a:schemeClr val="dk1"/>
                </a:solidFill>
              </a:rPr>
              <a:t>Provide business friendly Data Governance communication</a:t>
            </a:r>
            <a:endParaRPr sz="2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542c5560a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542c5560a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Katherine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6157fab5e6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6157fab5e6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542c5560af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542c5560af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Katherine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did you learn? </a:t>
            </a:r>
            <a:endParaRPr/>
          </a:p>
          <a:p>
            <a:pPr indent="0" lvl="0" marL="0" rtl="0" algn="l">
              <a:spcBef>
                <a:spcPts val="0"/>
              </a:spcBef>
              <a:spcAft>
                <a:spcPts val="0"/>
              </a:spcAft>
              <a:buNone/>
            </a:pPr>
            <a:r>
              <a:rPr lang="en"/>
              <a:t>What was most valuable? </a:t>
            </a:r>
            <a:endParaRPr/>
          </a:p>
          <a:p>
            <a:pPr indent="0" lvl="0" marL="0" rtl="0" algn="l">
              <a:spcBef>
                <a:spcPts val="0"/>
              </a:spcBef>
              <a:spcAft>
                <a:spcPts val="0"/>
              </a:spcAft>
              <a:buNone/>
            </a:pPr>
            <a:r>
              <a:rPr lang="en"/>
              <a:t>How can you use this learning going forward? </a:t>
            </a:r>
            <a:endParaRPr/>
          </a:p>
          <a:p>
            <a:pPr indent="0" lvl="0" marL="0" rtl="0" algn="l">
              <a:spcBef>
                <a:spcPts val="0"/>
              </a:spcBef>
              <a:spcAft>
                <a:spcPts val="0"/>
              </a:spcAft>
              <a:buNone/>
            </a:pPr>
            <a:r>
              <a:rPr lang="en"/>
              <a:t>What are additional opportunities for learning that this project did not capture? How can we change this project to capture these opportunities?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542c5560af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542c5560af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476e7e05e9_0_17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476e7e05e9_0_17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ad56bb87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ad56bb87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Mostly offensive - focused on customer service/experience and finding new ways to cater to the changing customer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Offensive because they’re constantly adapting to changes within environment/external factors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Competition is very high == need to be adaptive and offensive against competitors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Data privacy about customers, my heb app data == defensive strategy to protect this data</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What is the data used for? What is their current data strategy?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Data needed for inventory, restocking, supply chain efficiencies, emergency response reserves, transportation logistics, etc.</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marketing/advertising efforts - tv ads, newspapers, coupon books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Employee data and benefits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ad56bb878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ad56bb878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542c5560a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542c5560a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Noah</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add278798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add278798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476e7e05e9_0_17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476e7e05e9_0_17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TITLE" type="title">
  <p:cSld name="TITLE">
    <p:spTree>
      <p:nvGrpSpPr>
        <p:cNvPr id="8" name="Shape 8"/>
        <p:cNvGrpSpPr/>
        <p:nvPr/>
      </p:nvGrpSpPr>
      <p:grpSpPr>
        <a:xfrm>
          <a:off x="0" y="0"/>
          <a:ext cx="0" cy="0"/>
          <a:chOff x="0" y="0"/>
          <a:chExt cx="0" cy="0"/>
        </a:xfrm>
      </p:grpSpPr>
      <p:sp>
        <p:nvSpPr>
          <p:cNvPr id="9" name="Google Shape;9;p2"/>
          <p:cNvSpPr/>
          <p:nvPr/>
        </p:nvSpPr>
        <p:spPr>
          <a:xfrm>
            <a:off x="514725" y="400850"/>
            <a:ext cx="8115300" cy="4343400"/>
          </a:xfrm>
          <a:prstGeom prst="rect">
            <a:avLst/>
          </a:prstGeom>
          <a:noFill/>
          <a:ln cap="flat" cmpd="sng" w="762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1372052" y="1201775"/>
            <a:ext cx="6399900" cy="2052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1"/>
              </a:buClr>
              <a:buSzPts val="4800"/>
              <a:buFont typeface="Abril Fatface"/>
              <a:buNone/>
              <a:defRPr sz="4800">
                <a:solidFill>
                  <a:schemeClr val="accent1"/>
                </a:solidFill>
                <a:latin typeface="Abril Fatface"/>
                <a:ea typeface="Abril Fatface"/>
                <a:cs typeface="Abril Fatface"/>
                <a:sym typeface="Abril Fatface"/>
              </a:defRPr>
            </a:lvl1pPr>
            <a:lvl2pPr lvl="1" algn="ctr">
              <a:spcBef>
                <a:spcPts val="0"/>
              </a:spcBef>
              <a:spcAft>
                <a:spcPts val="0"/>
              </a:spcAft>
              <a:buSzPts val="5200"/>
              <a:buFont typeface="Abril Fatface"/>
              <a:buNone/>
              <a:defRPr sz="5200">
                <a:latin typeface="Abril Fatface"/>
                <a:ea typeface="Abril Fatface"/>
                <a:cs typeface="Abril Fatface"/>
                <a:sym typeface="Abril Fatface"/>
              </a:defRPr>
            </a:lvl2pPr>
            <a:lvl3pPr lvl="2" algn="ctr">
              <a:spcBef>
                <a:spcPts val="0"/>
              </a:spcBef>
              <a:spcAft>
                <a:spcPts val="0"/>
              </a:spcAft>
              <a:buSzPts val="5200"/>
              <a:buFont typeface="Abril Fatface"/>
              <a:buNone/>
              <a:defRPr sz="5200">
                <a:latin typeface="Abril Fatface"/>
                <a:ea typeface="Abril Fatface"/>
                <a:cs typeface="Abril Fatface"/>
                <a:sym typeface="Abril Fatface"/>
              </a:defRPr>
            </a:lvl3pPr>
            <a:lvl4pPr lvl="3" algn="ctr">
              <a:spcBef>
                <a:spcPts val="0"/>
              </a:spcBef>
              <a:spcAft>
                <a:spcPts val="0"/>
              </a:spcAft>
              <a:buSzPts val="5200"/>
              <a:buFont typeface="Abril Fatface"/>
              <a:buNone/>
              <a:defRPr sz="5200">
                <a:latin typeface="Abril Fatface"/>
                <a:ea typeface="Abril Fatface"/>
                <a:cs typeface="Abril Fatface"/>
                <a:sym typeface="Abril Fatface"/>
              </a:defRPr>
            </a:lvl4pPr>
            <a:lvl5pPr lvl="4" algn="ctr">
              <a:spcBef>
                <a:spcPts val="0"/>
              </a:spcBef>
              <a:spcAft>
                <a:spcPts val="0"/>
              </a:spcAft>
              <a:buSzPts val="5200"/>
              <a:buFont typeface="Abril Fatface"/>
              <a:buNone/>
              <a:defRPr sz="5200">
                <a:latin typeface="Abril Fatface"/>
                <a:ea typeface="Abril Fatface"/>
                <a:cs typeface="Abril Fatface"/>
                <a:sym typeface="Abril Fatface"/>
              </a:defRPr>
            </a:lvl5pPr>
            <a:lvl6pPr lvl="5" algn="ctr">
              <a:spcBef>
                <a:spcPts val="0"/>
              </a:spcBef>
              <a:spcAft>
                <a:spcPts val="0"/>
              </a:spcAft>
              <a:buSzPts val="5200"/>
              <a:buFont typeface="Abril Fatface"/>
              <a:buNone/>
              <a:defRPr sz="5200">
                <a:latin typeface="Abril Fatface"/>
                <a:ea typeface="Abril Fatface"/>
                <a:cs typeface="Abril Fatface"/>
                <a:sym typeface="Abril Fatface"/>
              </a:defRPr>
            </a:lvl6pPr>
            <a:lvl7pPr lvl="6" algn="ctr">
              <a:spcBef>
                <a:spcPts val="0"/>
              </a:spcBef>
              <a:spcAft>
                <a:spcPts val="0"/>
              </a:spcAft>
              <a:buSzPts val="5200"/>
              <a:buFont typeface="Abril Fatface"/>
              <a:buNone/>
              <a:defRPr sz="5200">
                <a:latin typeface="Abril Fatface"/>
                <a:ea typeface="Abril Fatface"/>
                <a:cs typeface="Abril Fatface"/>
                <a:sym typeface="Abril Fatface"/>
              </a:defRPr>
            </a:lvl7pPr>
            <a:lvl8pPr lvl="7" algn="ctr">
              <a:spcBef>
                <a:spcPts val="0"/>
              </a:spcBef>
              <a:spcAft>
                <a:spcPts val="0"/>
              </a:spcAft>
              <a:buSzPts val="5200"/>
              <a:buFont typeface="Abril Fatface"/>
              <a:buNone/>
              <a:defRPr sz="5200">
                <a:latin typeface="Abril Fatface"/>
                <a:ea typeface="Abril Fatface"/>
                <a:cs typeface="Abril Fatface"/>
                <a:sym typeface="Abril Fatface"/>
              </a:defRPr>
            </a:lvl8pPr>
            <a:lvl9pPr lvl="8" algn="ctr">
              <a:spcBef>
                <a:spcPts val="0"/>
              </a:spcBef>
              <a:spcAft>
                <a:spcPts val="0"/>
              </a:spcAft>
              <a:buSzPts val="5200"/>
              <a:buFont typeface="Abril Fatface"/>
              <a:buNone/>
              <a:defRPr sz="5200">
                <a:latin typeface="Abril Fatface"/>
                <a:ea typeface="Abril Fatface"/>
                <a:cs typeface="Abril Fatface"/>
                <a:sym typeface="Abril Fatface"/>
              </a:defRPr>
            </a:lvl9pPr>
          </a:lstStyle>
          <a:p/>
        </p:txBody>
      </p:sp>
      <p:sp>
        <p:nvSpPr>
          <p:cNvPr id="11" name="Google Shape;11;p2"/>
          <p:cNvSpPr txBox="1"/>
          <p:nvPr>
            <p:ph idx="1" type="subTitle"/>
          </p:nvPr>
        </p:nvSpPr>
        <p:spPr>
          <a:xfrm>
            <a:off x="1730850" y="3181925"/>
            <a:ext cx="56823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100"/>
              <a:buNone/>
              <a:defRPr sz="1100">
                <a:solidFill>
                  <a:schemeClr val="accent2"/>
                </a:solidFill>
              </a:defRPr>
            </a:lvl1pPr>
            <a:lvl2pPr lvl="1" algn="ctr">
              <a:lnSpc>
                <a:spcPct val="100000"/>
              </a:lnSpc>
              <a:spcBef>
                <a:spcPts val="0"/>
              </a:spcBef>
              <a:spcAft>
                <a:spcPts val="0"/>
              </a:spcAft>
              <a:buClr>
                <a:srgbClr val="A1C448"/>
              </a:buClr>
              <a:buSzPts val="2800"/>
              <a:buNone/>
              <a:defRPr sz="2800">
                <a:solidFill>
                  <a:srgbClr val="A1C448"/>
                </a:solidFill>
              </a:defRPr>
            </a:lvl2pPr>
            <a:lvl3pPr lvl="2" algn="ctr">
              <a:lnSpc>
                <a:spcPct val="100000"/>
              </a:lnSpc>
              <a:spcBef>
                <a:spcPts val="0"/>
              </a:spcBef>
              <a:spcAft>
                <a:spcPts val="0"/>
              </a:spcAft>
              <a:buClr>
                <a:srgbClr val="A1C448"/>
              </a:buClr>
              <a:buSzPts val="2800"/>
              <a:buNone/>
              <a:defRPr sz="2800">
                <a:solidFill>
                  <a:srgbClr val="A1C448"/>
                </a:solidFill>
              </a:defRPr>
            </a:lvl3pPr>
            <a:lvl4pPr lvl="3" algn="ctr">
              <a:lnSpc>
                <a:spcPct val="100000"/>
              </a:lnSpc>
              <a:spcBef>
                <a:spcPts val="0"/>
              </a:spcBef>
              <a:spcAft>
                <a:spcPts val="0"/>
              </a:spcAft>
              <a:buClr>
                <a:srgbClr val="A1C448"/>
              </a:buClr>
              <a:buSzPts val="2800"/>
              <a:buNone/>
              <a:defRPr sz="2800">
                <a:solidFill>
                  <a:srgbClr val="A1C448"/>
                </a:solidFill>
              </a:defRPr>
            </a:lvl4pPr>
            <a:lvl5pPr lvl="4" algn="ctr">
              <a:lnSpc>
                <a:spcPct val="100000"/>
              </a:lnSpc>
              <a:spcBef>
                <a:spcPts val="0"/>
              </a:spcBef>
              <a:spcAft>
                <a:spcPts val="0"/>
              </a:spcAft>
              <a:buClr>
                <a:srgbClr val="A1C448"/>
              </a:buClr>
              <a:buSzPts val="2800"/>
              <a:buNone/>
              <a:defRPr sz="2800">
                <a:solidFill>
                  <a:srgbClr val="A1C448"/>
                </a:solidFill>
              </a:defRPr>
            </a:lvl5pPr>
            <a:lvl6pPr lvl="5" algn="ctr">
              <a:lnSpc>
                <a:spcPct val="100000"/>
              </a:lnSpc>
              <a:spcBef>
                <a:spcPts val="0"/>
              </a:spcBef>
              <a:spcAft>
                <a:spcPts val="0"/>
              </a:spcAft>
              <a:buClr>
                <a:srgbClr val="A1C448"/>
              </a:buClr>
              <a:buSzPts val="2800"/>
              <a:buNone/>
              <a:defRPr sz="2800">
                <a:solidFill>
                  <a:srgbClr val="A1C448"/>
                </a:solidFill>
              </a:defRPr>
            </a:lvl6pPr>
            <a:lvl7pPr lvl="6" algn="ctr">
              <a:lnSpc>
                <a:spcPct val="100000"/>
              </a:lnSpc>
              <a:spcBef>
                <a:spcPts val="0"/>
              </a:spcBef>
              <a:spcAft>
                <a:spcPts val="0"/>
              </a:spcAft>
              <a:buClr>
                <a:srgbClr val="A1C448"/>
              </a:buClr>
              <a:buSzPts val="2800"/>
              <a:buNone/>
              <a:defRPr sz="2800">
                <a:solidFill>
                  <a:srgbClr val="A1C448"/>
                </a:solidFill>
              </a:defRPr>
            </a:lvl7pPr>
            <a:lvl8pPr lvl="7" algn="ctr">
              <a:lnSpc>
                <a:spcPct val="100000"/>
              </a:lnSpc>
              <a:spcBef>
                <a:spcPts val="0"/>
              </a:spcBef>
              <a:spcAft>
                <a:spcPts val="0"/>
              </a:spcAft>
              <a:buClr>
                <a:srgbClr val="A1C448"/>
              </a:buClr>
              <a:buSzPts val="2800"/>
              <a:buNone/>
              <a:defRPr sz="2800">
                <a:solidFill>
                  <a:srgbClr val="A1C448"/>
                </a:solidFill>
              </a:defRPr>
            </a:lvl8pPr>
            <a:lvl9pPr lvl="8" algn="ctr">
              <a:lnSpc>
                <a:spcPct val="100000"/>
              </a:lnSpc>
              <a:spcBef>
                <a:spcPts val="0"/>
              </a:spcBef>
              <a:spcAft>
                <a:spcPts val="0"/>
              </a:spcAft>
              <a:buClr>
                <a:srgbClr val="A1C448"/>
              </a:buClr>
              <a:buSzPts val="2800"/>
              <a:buNone/>
              <a:defRPr sz="2800">
                <a:solidFill>
                  <a:srgbClr val="A1C448"/>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p:cSld name="BIG_NUMBER_1_3">
    <p:spTree>
      <p:nvGrpSpPr>
        <p:cNvPr id="65" name="Shape 65"/>
        <p:cNvGrpSpPr/>
        <p:nvPr/>
      </p:nvGrpSpPr>
      <p:grpSpPr>
        <a:xfrm>
          <a:off x="0" y="0"/>
          <a:ext cx="0" cy="0"/>
          <a:chOff x="0" y="0"/>
          <a:chExt cx="0" cy="0"/>
        </a:xfrm>
      </p:grpSpPr>
      <p:sp>
        <p:nvSpPr>
          <p:cNvPr id="66" name="Google Shape;66;p11"/>
          <p:cNvSpPr txBox="1"/>
          <p:nvPr>
            <p:ph hasCustomPrompt="1" type="title"/>
          </p:nvPr>
        </p:nvSpPr>
        <p:spPr>
          <a:xfrm>
            <a:off x="6395719" y="948932"/>
            <a:ext cx="1139100" cy="60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67" name="Google Shape;67;p11"/>
          <p:cNvSpPr txBox="1"/>
          <p:nvPr>
            <p:ph idx="2"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68" name="Google Shape;68;p11"/>
          <p:cNvSpPr txBox="1"/>
          <p:nvPr>
            <p:ph idx="3" type="ctrTitle"/>
          </p:nvPr>
        </p:nvSpPr>
        <p:spPr>
          <a:xfrm>
            <a:off x="5756156" y="1414183"/>
            <a:ext cx="2418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69" name="Google Shape;69;p11"/>
          <p:cNvSpPr txBox="1"/>
          <p:nvPr>
            <p:ph idx="1" type="subTitle"/>
          </p:nvPr>
        </p:nvSpPr>
        <p:spPr>
          <a:xfrm>
            <a:off x="5729500" y="1654592"/>
            <a:ext cx="24717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0" name="Google Shape;70;p11"/>
          <p:cNvSpPr txBox="1"/>
          <p:nvPr>
            <p:ph hasCustomPrompt="1" idx="4" type="title"/>
          </p:nvPr>
        </p:nvSpPr>
        <p:spPr>
          <a:xfrm>
            <a:off x="6395719" y="3460603"/>
            <a:ext cx="1139100" cy="60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71" name="Google Shape;71;p11"/>
          <p:cNvSpPr txBox="1"/>
          <p:nvPr>
            <p:ph idx="5" type="ctrTitle"/>
          </p:nvPr>
        </p:nvSpPr>
        <p:spPr>
          <a:xfrm>
            <a:off x="5756156" y="3925854"/>
            <a:ext cx="2418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72" name="Google Shape;72;p11"/>
          <p:cNvSpPr txBox="1"/>
          <p:nvPr>
            <p:ph idx="6" type="subTitle"/>
          </p:nvPr>
        </p:nvSpPr>
        <p:spPr>
          <a:xfrm>
            <a:off x="5729500" y="4166263"/>
            <a:ext cx="24717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3" name="Google Shape;73;p11"/>
          <p:cNvSpPr txBox="1"/>
          <p:nvPr>
            <p:ph hasCustomPrompt="1" idx="7" type="title"/>
          </p:nvPr>
        </p:nvSpPr>
        <p:spPr>
          <a:xfrm>
            <a:off x="6395719" y="2208324"/>
            <a:ext cx="1139100" cy="60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74" name="Google Shape;74;p11"/>
          <p:cNvSpPr txBox="1"/>
          <p:nvPr>
            <p:ph idx="8" type="ctrTitle"/>
          </p:nvPr>
        </p:nvSpPr>
        <p:spPr>
          <a:xfrm>
            <a:off x="5756156" y="2673575"/>
            <a:ext cx="2418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75" name="Google Shape;75;p11"/>
          <p:cNvSpPr txBox="1"/>
          <p:nvPr>
            <p:ph idx="9" type="subTitle"/>
          </p:nvPr>
        </p:nvSpPr>
        <p:spPr>
          <a:xfrm>
            <a:off x="5729500" y="2913984"/>
            <a:ext cx="24717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BIG_NUMBER_1_1_1_1_1">
    <p:spTree>
      <p:nvGrpSpPr>
        <p:cNvPr id="76" name="Shape 76"/>
        <p:cNvGrpSpPr/>
        <p:nvPr/>
      </p:nvGrpSpPr>
      <p:grpSpPr>
        <a:xfrm>
          <a:off x="0" y="0"/>
          <a:ext cx="0" cy="0"/>
          <a:chOff x="0" y="0"/>
          <a:chExt cx="0" cy="0"/>
        </a:xfrm>
      </p:grpSpPr>
      <p:sp>
        <p:nvSpPr>
          <p:cNvPr id="77" name="Google Shape;77;p12"/>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78" name="Google Shape;78;p12"/>
          <p:cNvSpPr txBox="1"/>
          <p:nvPr>
            <p:ph idx="1" type="body"/>
          </p:nvPr>
        </p:nvSpPr>
        <p:spPr>
          <a:xfrm>
            <a:off x="2588450" y="2038250"/>
            <a:ext cx="2777400" cy="2402100"/>
          </a:xfrm>
          <a:prstGeom prst="rect">
            <a:avLst/>
          </a:prstGeom>
        </p:spPr>
        <p:txBody>
          <a:bodyPr anchorCtr="0" anchor="t" bIns="91425" lIns="91425" spcFirstLastPara="1" rIns="91425" wrap="square" tIns="91425">
            <a:noAutofit/>
          </a:bodyPr>
          <a:lstStyle>
            <a:lvl1pPr indent="-292100" lvl="0" marL="457200" rtl="0">
              <a:lnSpc>
                <a:spcPct val="150000"/>
              </a:lnSpc>
              <a:spcBef>
                <a:spcPts val="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1pPr>
            <a:lvl2pPr indent="-292100" lvl="1" marL="9144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2pPr>
            <a:lvl3pPr indent="-292100" lvl="2" marL="13716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3pPr>
            <a:lvl4pPr indent="-292100" lvl="3" marL="18288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4pPr>
            <a:lvl5pPr indent="-292100" lvl="4" marL="22860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5pPr>
            <a:lvl6pPr indent="-292100" lvl="5" marL="27432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6pPr>
            <a:lvl7pPr indent="-292100" lvl="6" marL="32004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7pPr>
            <a:lvl8pPr indent="-292100" lvl="7" marL="36576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8pPr>
            <a:lvl9pPr indent="-292100" lvl="8" marL="4114800" rtl="0">
              <a:lnSpc>
                <a:spcPct val="150000"/>
              </a:lnSpc>
              <a:spcBef>
                <a:spcPts val="1600"/>
              </a:spcBef>
              <a:spcAft>
                <a:spcPts val="1600"/>
              </a:spcAft>
              <a:buClr>
                <a:schemeClr val="dk1"/>
              </a:buClr>
              <a:buSzPts val="1000"/>
              <a:buFont typeface="Oxygen Light"/>
              <a:buChar char="■"/>
              <a:defRPr sz="1000">
                <a:solidFill>
                  <a:schemeClr val="dk1"/>
                </a:solidFill>
                <a:latin typeface="Oxygen Light"/>
                <a:ea typeface="Oxygen Light"/>
                <a:cs typeface="Oxygen Light"/>
                <a:sym typeface="Oxygen Light"/>
              </a:defRPr>
            </a:lvl9pPr>
          </a:lstStyle>
          <a:p/>
        </p:txBody>
      </p:sp>
      <p:sp>
        <p:nvSpPr>
          <p:cNvPr id="79" name="Google Shape;79;p12"/>
          <p:cNvSpPr txBox="1"/>
          <p:nvPr>
            <p:ph idx="2" type="body"/>
          </p:nvPr>
        </p:nvSpPr>
        <p:spPr>
          <a:xfrm>
            <a:off x="5530745" y="2038250"/>
            <a:ext cx="2777400" cy="2402100"/>
          </a:xfrm>
          <a:prstGeom prst="rect">
            <a:avLst/>
          </a:prstGeom>
        </p:spPr>
        <p:txBody>
          <a:bodyPr anchorCtr="0" anchor="t" bIns="91425" lIns="91425" spcFirstLastPara="1" rIns="91425" wrap="square" tIns="91425">
            <a:noAutofit/>
          </a:bodyPr>
          <a:lstStyle>
            <a:lvl1pPr indent="-292100" lvl="0" marL="457200" rtl="0">
              <a:lnSpc>
                <a:spcPct val="150000"/>
              </a:lnSpc>
              <a:spcBef>
                <a:spcPts val="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1pPr>
            <a:lvl2pPr indent="-292100" lvl="1" marL="9144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2pPr>
            <a:lvl3pPr indent="-292100" lvl="2" marL="13716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3pPr>
            <a:lvl4pPr indent="-292100" lvl="3" marL="18288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4pPr>
            <a:lvl5pPr indent="-292100" lvl="4" marL="22860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5pPr>
            <a:lvl6pPr indent="-292100" lvl="5" marL="27432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6pPr>
            <a:lvl7pPr indent="-292100" lvl="6" marL="32004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7pPr>
            <a:lvl8pPr indent="-292100" lvl="7" marL="36576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8pPr>
            <a:lvl9pPr indent="-292100" lvl="8" marL="4114800" rtl="0">
              <a:lnSpc>
                <a:spcPct val="150000"/>
              </a:lnSpc>
              <a:spcBef>
                <a:spcPts val="1600"/>
              </a:spcBef>
              <a:spcAft>
                <a:spcPts val="1600"/>
              </a:spcAft>
              <a:buClr>
                <a:schemeClr val="dk1"/>
              </a:buClr>
              <a:buSzPts val="1000"/>
              <a:buFont typeface="Oxygen Light"/>
              <a:buChar char="■"/>
              <a:defRPr sz="1000">
                <a:solidFill>
                  <a:schemeClr val="dk1"/>
                </a:solidFill>
                <a:latin typeface="Oxygen Light"/>
                <a:ea typeface="Oxygen Light"/>
                <a:cs typeface="Oxygen Light"/>
                <a:sym typeface="Oxygen Light"/>
              </a:defRPr>
            </a:lvl9pPr>
          </a:lstStyle>
          <a:p/>
        </p:txBody>
      </p:sp>
      <p:sp>
        <p:nvSpPr>
          <p:cNvPr id="80" name="Google Shape;80;p12"/>
          <p:cNvSpPr txBox="1"/>
          <p:nvPr>
            <p:ph idx="3" type="ctrTitle"/>
          </p:nvPr>
        </p:nvSpPr>
        <p:spPr>
          <a:xfrm>
            <a:off x="2768006" y="1566400"/>
            <a:ext cx="2418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Abril Fatface"/>
              <a:buNone/>
              <a:defRPr sz="18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81" name="Google Shape;81;p12"/>
          <p:cNvSpPr txBox="1"/>
          <p:nvPr>
            <p:ph idx="4" type="ctrTitle"/>
          </p:nvPr>
        </p:nvSpPr>
        <p:spPr>
          <a:xfrm>
            <a:off x="5710306" y="1566400"/>
            <a:ext cx="2418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Abril Fatface"/>
              <a:buNone/>
              <a:defRPr sz="18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guide id="3" pos="5306">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BIG_NUMBER_1_2_1_1_1">
    <p:spTree>
      <p:nvGrpSpPr>
        <p:cNvPr id="82" name="Shape 82"/>
        <p:cNvGrpSpPr/>
        <p:nvPr/>
      </p:nvGrpSpPr>
      <p:grpSpPr>
        <a:xfrm>
          <a:off x="0" y="0"/>
          <a:ext cx="0" cy="0"/>
          <a:chOff x="0" y="0"/>
          <a:chExt cx="0" cy="0"/>
        </a:xfrm>
      </p:grpSpPr>
      <p:sp>
        <p:nvSpPr>
          <p:cNvPr id="83" name="Google Shape;83;p13"/>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84" name="Google Shape;84;p13"/>
          <p:cNvSpPr txBox="1"/>
          <p:nvPr>
            <p:ph idx="2" type="ctrTitle"/>
          </p:nvPr>
        </p:nvSpPr>
        <p:spPr>
          <a:xfrm>
            <a:off x="4152132" y="1467588"/>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85" name="Google Shape;85;p13"/>
          <p:cNvSpPr txBox="1"/>
          <p:nvPr>
            <p:ph idx="1" type="subTitle"/>
          </p:nvPr>
        </p:nvSpPr>
        <p:spPr>
          <a:xfrm>
            <a:off x="4113132" y="1751513"/>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86" name="Google Shape;86;p13"/>
          <p:cNvSpPr txBox="1"/>
          <p:nvPr>
            <p:ph idx="3" type="ctrTitle"/>
          </p:nvPr>
        </p:nvSpPr>
        <p:spPr>
          <a:xfrm>
            <a:off x="4152132" y="2534388"/>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87" name="Google Shape;87;p13"/>
          <p:cNvSpPr txBox="1"/>
          <p:nvPr>
            <p:ph idx="4" type="subTitle"/>
          </p:nvPr>
        </p:nvSpPr>
        <p:spPr>
          <a:xfrm>
            <a:off x="4113132" y="2818313"/>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88" name="Google Shape;88;p13"/>
          <p:cNvSpPr txBox="1"/>
          <p:nvPr>
            <p:ph idx="5" type="ctrTitle"/>
          </p:nvPr>
        </p:nvSpPr>
        <p:spPr>
          <a:xfrm>
            <a:off x="6274078" y="1467588"/>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89" name="Google Shape;89;p13"/>
          <p:cNvSpPr txBox="1"/>
          <p:nvPr>
            <p:ph idx="6" type="subTitle"/>
          </p:nvPr>
        </p:nvSpPr>
        <p:spPr>
          <a:xfrm>
            <a:off x="6274078" y="1751513"/>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90" name="Google Shape;90;p13"/>
          <p:cNvSpPr txBox="1"/>
          <p:nvPr>
            <p:ph idx="7" type="ctrTitle"/>
          </p:nvPr>
        </p:nvSpPr>
        <p:spPr>
          <a:xfrm>
            <a:off x="6274078" y="2534388"/>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91" name="Google Shape;91;p13"/>
          <p:cNvSpPr txBox="1"/>
          <p:nvPr>
            <p:ph idx="8" type="subTitle"/>
          </p:nvPr>
        </p:nvSpPr>
        <p:spPr>
          <a:xfrm>
            <a:off x="6274078" y="2818313"/>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92" name="Google Shape;92;p13"/>
          <p:cNvSpPr txBox="1"/>
          <p:nvPr>
            <p:ph idx="9" type="ctrTitle"/>
          </p:nvPr>
        </p:nvSpPr>
        <p:spPr>
          <a:xfrm>
            <a:off x="4152132" y="3601188"/>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93" name="Google Shape;93;p13"/>
          <p:cNvSpPr txBox="1"/>
          <p:nvPr>
            <p:ph idx="13" type="subTitle"/>
          </p:nvPr>
        </p:nvSpPr>
        <p:spPr>
          <a:xfrm>
            <a:off x="4113132" y="3885113"/>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94" name="Google Shape;94;p13"/>
          <p:cNvSpPr txBox="1"/>
          <p:nvPr>
            <p:ph idx="14" type="ctrTitle"/>
          </p:nvPr>
        </p:nvSpPr>
        <p:spPr>
          <a:xfrm>
            <a:off x="6274078" y="3601188"/>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95" name="Google Shape;95;p13"/>
          <p:cNvSpPr txBox="1"/>
          <p:nvPr>
            <p:ph idx="15" type="subTitle"/>
          </p:nvPr>
        </p:nvSpPr>
        <p:spPr>
          <a:xfrm>
            <a:off x="6274078" y="3885113"/>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3">
  <p:cSld name="BIG_NUMBER_1_2_1_2">
    <p:spTree>
      <p:nvGrpSpPr>
        <p:cNvPr id="96" name="Shape 96"/>
        <p:cNvGrpSpPr/>
        <p:nvPr/>
      </p:nvGrpSpPr>
      <p:grpSpPr>
        <a:xfrm>
          <a:off x="0" y="0"/>
          <a:ext cx="0" cy="0"/>
          <a:chOff x="0" y="0"/>
          <a:chExt cx="0" cy="0"/>
        </a:xfrm>
      </p:grpSpPr>
      <p:sp>
        <p:nvSpPr>
          <p:cNvPr id="97" name="Google Shape;97;p14"/>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98" name="Google Shape;98;p14"/>
          <p:cNvSpPr txBox="1"/>
          <p:nvPr>
            <p:ph idx="2" type="ctrTitle"/>
          </p:nvPr>
        </p:nvSpPr>
        <p:spPr>
          <a:xfrm>
            <a:off x="790539" y="2698213"/>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99" name="Google Shape;99;p14"/>
          <p:cNvSpPr txBox="1"/>
          <p:nvPr>
            <p:ph idx="1" type="subTitle"/>
          </p:nvPr>
        </p:nvSpPr>
        <p:spPr>
          <a:xfrm>
            <a:off x="771075" y="2982138"/>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00" name="Google Shape;100;p14"/>
          <p:cNvSpPr txBox="1"/>
          <p:nvPr>
            <p:ph idx="3" type="ctrTitle"/>
          </p:nvPr>
        </p:nvSpPr>
        <p:spPr>
          <a:xfrm>
            <a:off x="2722896" y="2698213"/>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01" name="Google Shape;101;p14"/>
          <p:cNvSpPr txBox="1"/>
          <p:nvPr>
            <p:ph idx="4" type="subTitle"/>
          </p:nvPr>
        </p:nvSpPr>
        <p:spPr>
          <a:xfrm>
            <a:off x="2703432" y="2982138"/>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02" name="Google Shape;102;p14"/>
          <p:cNvSpPr txBox="1"/>
          <p:nvPr>
            <p:ph idx="5" type="ctrTitle"/>
          </p:nvPr>
        </p:nvSpPr>
        <p:spPr>
          <a:xfrm>
            <a:off x="4655242" y="2698213"/>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03" name="Google Shape;103;p14"/>
          <p:cNvSpPr txBox="1"/>
          <p:nvPr>
            <p:ph idx="6" type="subTitle"/>
          </p:nvPr>
        </p:nvSpPr>
        <p:spPr>
          <a:xfrm>
            <a:off x="4635778" y="2982138"/>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04" name="Google Shape;104;p14"/>
          <p:cNvSpPr txBox="1"/>
          <p:nvPr>
            <p:ph idx="7" type="ctrTitle"/>
          </p:nvPr>
        </p:nvSpPr>
        <p:spPr>
          <a:xfrm>
            <a:off x="6587592" y="2698213"/>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05" name="Google Shape;105;p14"/>
          <p:cNvSpPr txBox="1"/>
          <p:nvPr>
            <p:ph idx="8" type="subTitle"/>
          </p:nvPr>
        </p:nvSpPr>
        <p:spPr>
          <a:xfrm>
            <a:off x="6568128" y="2982138"/>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BIG_NUMBER_1_2_1_2_1">
    <p:spTree>
      <p:nvGrpSpPr>
        <p:cNvPr id="106" name="Shape 106"/>
        <p:cNvGrpSpPr/>
        <p:nvPr/>
      </p:nvGrpSpPr>
      <p:grpSpPr>
        <a:xfrm>
          <a:off x="0" y="0"/>
          <a:ext cx="0" cy="0"/>
          <a:chOff x="0" y="0"/>
          <a:chExt cx="0" cy="0"/>
        </a:xfrm>
      </p:grpSpPr>
      <p:sp>
        <p:nvSpPr>
          <p:cNvPr id="107" name="Google Shape;107;p15"/>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108" name="Google Shape;108;p15"/>
          <p:cNvSpPr txBox="1"/>
          <p:nvPr>
            <p:ph idx="2" type="ctrTitle"/>
          </p:nvPr>
        </p:nvSpPr>
        <p:spPr>
          <a:xfrm>
            <a:off x="743254" y="166077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09" name="Google Shape;109;p15"/>
          <p:cNvSpPr txBox="1"/>
          <p:nvPr>
            <p:ph idx="1" type="subTitle"/>
          </p:nvPr>
        </p:nvSpPr>
        <p:spPr>
          <a:xfrm>
            <a:off x="720000" y="1944700"/>
            <a:ext cx="21561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10" name="Google Shape;110;p15"/>
          <p:cNvSpPr txBox="1"/>
          <p:nvPr>
            <p:ph idx="3" type="ctrTitle"/>
          </p:nvPr>
        </p:nvSpPr>
        <p:spPr>
          <a:xfrm>
            <a:off x="743259" y="2942850"/>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11" name="Google Shape;111;p15"/>
          <p:cNvSpPr txBox="1"/>
          <p:nvPr>
            <p:ph idx="4" type="subTitle"/>
          </p:nvPr>
        </p:nvSpPr>
        <p:spPr>
          <a:xfrm>
            <a:off x="720005" y="3226775"/>
            <a:ext cx="21561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2">
  <p:cSld name="BIG_NUMBER_1_2_1_2_1_1">
    <p:spTree>
      <p:nvGrpSpPr>
        <p:cNvPr id="112" name="Shape 112"/>
        <p:cNvGrpSpPr/>
        <p:nvPr/>
      </p:nvGrpSpPr>
      <p:grpSpPr>
        <a:xfrm>
          <a:off x="0" y="0"/>
          <a:ext cx="0" cy="0"/>
          <a:chOff x="0" y="0"/>
          <a:chExt cx="0" cy="0"/>
        </a:xfrm>
      </p:grpSpPr>
      <p:sp>
        <p:nvSpPr>
          <p:cNvPr id="113" name="Google Shape;113;p16"/>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114" name="Google Shape;114;p16"/>
          <p:cNvSpPr txBox="1"/>
          <p:nvPr>
            <p:ph idx="2" type="ctrTitle"/>
          </p:nvPr>
        </p:nvSpPr>
        <p:spPr>
          <a:xfrm>
            <a:off x="4931666" y="338367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15" name="Google Shape;115;p16"/>
          <p:cNvSpPr txBox="1"/>
          <p:nvPr>
            <p:ph idx="1" type="subTitle"/>
          </p:nvPr>
        </p:nvSpPr>
        <p:spPr>
          <a:xfrm>
            <a:off x="4908413" y="3667600"/>
            <a:ext cx="21561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16" name="Google Shape;116;p16"/>
          <p:cNvSpPr txBox="1"/>
          <p:nvPr>
            <p:ph idx="3" type="ctrTitle"/>
          </p:nvPr>
        </p:nvSpPr>
        <p:spPr>
          <a:xfrm>
            <a:off x="2102746" y="338367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17" name="Google Shape;117;p16"/>
          <p:cNvSpPr txBox="1"/>
          <p:nvPr>
            <p:ph idx="4" type="subTitle"/>
          </p:nvPr>
        </p:nvSpPr>
        <p:spPr>
          <a:xfrm>
            <a:off x="2079493" y="3667600"/>
            <a:ext cx="21561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AND CREDITS">
  <p:cSld name="BIG_NUMBER_1_1_1_2">
    <p:spTree>
      <p:nvGrpSpPr>
        <p:cNvPr id="118" name="Shape 118"/>
        <p:cNvGrpSpPr/>
        <p:nvPr/>
      </p:nvGrpSpPr>
      <p:grpSpPr>
        <a:xfrm>
          <a:off x="0" y="0"/>
          <a:ext cx="0" cy="0"/>
          <a:chOff x="0" y="0"/>
          <a:chExt cx="0" cy="0"/>
        </a:xfrm>
      </p:grpSpPr>
      <p:sp>
        <p:nvSpPr>
          <p:cNvPr id="119" name="Google Shape;119;p17"/>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120" name="Google Shape;120;p17"/>
          <p:cNvSpPr txBox="1"/>
          <p:nvPr>
            <p:ph idx="1" type="subTitle"/>
          </p:nvPr>
        </p:nvSpPr>
        <p:spPr>
          <a:xfrm>
            <a:off x="4474450" y="1861775"/>
            <a:ext cx="3116700" cy="1651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
        <p:nvSpPr>
          <p:cNvPr id="121" name="Google Shape;121;p17"/>
          <p:cNvSpPr txBox="1"/>
          <p:nvPr/>
        </p:nvSpPr>
        <p:spPr>
          <a:xfrm>
            <a:off x="5098225" y="3366000"/>
            <a:ext cx="2493000" cy="1784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300"/>
              </a:spcBef>
              <a:spcAft>
                <a:spcPts val="0"/>
              </a:spcAft>
              <a:buNone/>
            </a:pPr>
            <a:r>
              <a:rPr lang="en" sz="800">
                <a:latin typeface="Oxygen Light"/>
                <a:ea typeface="Oxygen Light"/>
                <a:cs typeface="Oxygen Light"/>
                <a:sym typeface="Oxygen Light"/>
              </a:rPr>
              <a:t>CREDITS: This presentation template was created by </a:t>
            </a:r>
            <a:r>
              <a:rPr b="1" lang="en" sz="800">
                <a:uFill>
                  <a:noFill/>
                </a:uFill>
                <a:latin typeface="Oxygen"/>
                <a:ea typeface="Oxygen"/>
                <a:cs typeface="Oxygen"/>
                <a:sym typeface="Oxygen"/>
                <a:hlinkClick r:id="rId2"/>
              </a:rPr>
              <a:t>Slidesgo</a:t>
            </a:r>
            <a:r>
              <a:rPr b="1" lang="en" sz="800">
                <a:latin typeface="Oxygen"/>
                <a:ea typeface="Oxygen"/>
                <a:cs typeface="Oxygen"/>
                <a:sym typeface="Oxygen"/>
              </a:rPr>
              <a:t>,</a:t>
            </a:r>
            <a:r>
              <a:rPr lang="en" sz="800">
                <a:latin typeface="Oxygen Light"/>
                <a:ea typeface="Oxygen Light"/>
                <a:cs typeface="Oxygen Light"/>
                <a:sym typeface="Oxygen Light"/>
              </a:rPr>
              <a:t> including icons by </a:t>
            </a:r>
            <a:r>
              <a:rPr b="1" lang="en" sz="800">
                <a:uFill>
                  <a:noFill/>
                </a:uFill>
                <a:latin typeface="Oxygen"/>
                <a:ea typeface="Oxygen"/>
                <a:cs typeface="Oxygen"/>
                <a:sym typeface="Oxygen"/>
                <a:hlinkClick r:id="rId3"/>
              </a:rPr>
              <a:t>Flaticon</a:t>
            </a:r>
            <a:r>
              <a:rPr lang="en" sz="800">
                <a:latin typeface="Oxygen Light"/>
                <a:ea typeface="Oxygen Light"/>
                <a:cs typeface="Oxygen Light"/>
                <a:sym typeface="Oxygen Light"/>
              </a:rPr>
              <a:t>, and infographics &amp; images by </a:t>
            </a:r>
            <a:r>
              <a:rPr b="1" lang="en" sz="800">
                <a:uFill>
                  <a:noFill/>
                </a:uFill>
                <a:latin typeface="Oxygen"/>
                <a:ea typeface="Oxygen"/>
                <a:cs typeface="Oxygen"/>
                <a:sym typeface="Oxygen"/>
                <a:hlinkClick r:id="rId4"/>
              </a:rPr>
              <a:t>Freepik</a:t>
            </a:r>
            <a:r>
              <a:rPr lang="en" sz="800">
                <a:latin typeface="Oxygen Light"/>
                <a:ea typeface="Oxygen Light"/>
                <a:cs typeface="Oxygen Light"/>
                <a:sym typeface="Oxygen Light"/>
              </a:rPr>
              <a:t>. </a:t>
            </a:r>
            <a:endParaRPr sz="800">
              <a:latin typeface="Oxygen Light"/>
              <a:ea typeface="Oxygen Light"/>
              <a:cs typeface="Oxygen Light"/>
              <a:sym typeface="Oxygen Light"/>
            </a:endParaRPr>
          </a:p>
          <a:p>
            <a:pPr indent="0" lvl="0" marL="0" rtl="0" algn="r">
              <a:lnSpc>
                <a:spcPct val="100000"/>
              </a:lnSpc>
              <a:spcBef>
                <a:spcPts val="300"/>
              </a:spcBef>
              <a:spcAft>
                <a:spcPts val="0"/>
              </a:spcAft>
              <a:buNone/>
            </a:pPr>
            <a:r>
              <a:rPr b="1" lang="en" sz="800">
                <a:latin typeface="Oxygen"/>
                <a:ea typeface="Oxygen"/>
                <a:cs typeface="Oxygen"/>
                <a:sym typeface="Oxygen"/>
              </a:rPr>
              <a:t>Please keep this slide for attribution.</a:t>
            </a:r>
            <a:endParaRPr b="1" sz="800">
              <a:latin typeface="Oxygen"/>
              <a:ea typeface="Oxygen"/>
              <a:cs typeface="Oxygen"/>
              <a:sym typeface="Oxygen"/>
            </a:endParaRPr>
          </a:p>
          <a:p>
            <a:pPr indent="0" lvl="0" marL="0" rtl="0" algn="r">
              <a:lnSpc>
                <a:spcPct val="115000"/>
              </a:lnSpc>
              <a:spcBef>
                <a:spcPts val="300"/>
              </a:spcBef>
              <a:spcAft>
                <a:spcPts val="0"/>
              </a:spcAft>
              <a:buNone/>
            </a:pPr>
            <a:r>
              <a:t/>
            </a:r>
            <a:endParaRPr sz="800">
              <a:latin typeface="Oxygen Light"/>
              <a:ea typeface="Oxygen Light"/>
              <a:cs typeface="Oxygen Light"/>
              <a:sym typeface="Oxygen Light"/>
            </a:endParaRPr>
          </a:p>
          <a:p>
            <a:pPr indent="0" lvl="0" marL="0" rtl="0" algn="r">
              <a:spcBef>
                <a:spcPts val="0"/>
              </a:spcBef>
              <a:spcAft>
                <a:spcPts val="0"/>
              </a:spcAft>
              <a:buNone/>
            </a:pPr>
            <a:r>
              <a:t/>
            </a:r>
            <a:endParaRPr sz="800">
              <a:latin typeface="Oxygen Light"/>
              <a:ea typeface="Oxygen Light"/>
              <a:cs typeface="Oxygen Light"/>
              <a:sym typeface="Oxygen Light"/>
            </a:endParaRPr>
          </a:p>
        </p:txBody>
      </p:sp>
    </p:spTree>
  </p:cSld>
  <p:clrMapOvr>
    <a:masterClrMapping/>
  </p:clrMapOvr>
  <p:extLst>
    <p:ext uri="{DCECCB84-F9BA-43D5-87BE-67443E8EF086}">
      <p15:sldGuideLst>
        <p15:guide id="1" pos="454">
          <p15:clr>
            <a:srgbClr val="FA7B17"/>
          </p15:clr>
        </p15:guide>
        <p15:guide id="2" orient="horz" pos="340">
          <p15:clr>
            <a:srgbClr val="FA7B17"/>
          </p15:clr>
        </p15:guide>
        <p15:guide id="3" pos="5306">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2">
  <p:cSld name="BIG_NUMBER_1_1_2_1">
    <p:spTree>
      <p:nvGrpSpPr>
        <p:cNvPr id="122" name="Shape 122"/>
        <p:cNvGrpSpPr/>
        <p:nvPr/>
      </p:nvGrpSpPr>
      <p:grpSpPr>
        <a:xfrm>
          <a:off x="0" y="0"/>
          <a:ext cx="0" cy="0"/>
          <a:chOff x="0" y="0"/>
          <a:chExt cx="0" cy="0"/>
        </a:xfrm>
      </p:grpSpPr>
      <p:sp>
        <p:nvSpPr>
          <p:cNvPr id="123" name="Google Shape;123;p18"/>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124" name="Google Shape;124;p18"/>
          <p:cNvSpPr txBox="1"/>
          <p:nvPr>
            <p:ph idx="1" type="body"/>
          </p:nvPr>
        </p:nvSpPr>
        <p:spPr>
          <a:xfrm>
            <a:off x="720000" y="1381075"/>
            <a:ext cx="3308700" cy="34164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1pPr>
            <a:lvl2pPr indent="-292100" lvl="1" marL="9144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2pPr>
            <a:lvl3pPr indent="-292100" lvl="2" marL="13716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3pPr>
            <a:lvl4pPr indent="-292100" lvl="3" marL="18288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4pPr>
            <a:lvl5pPr indent="-292100" lvl="4" marL="22860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5pPr>
            <a:lvl6pPr indent="-292100" lvl="5" marL="27432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6pPr>
            <a:lvl7pPr indent="-292100" lvl="6" marL="32004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7pPr>
            <a:lvl8pPr indent="-292100" lvl="7" marL="36576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8pPr>
            <a:lvl9pPr indent="-292100" lvl="8" marL="4114800" rtl="0">
              <a:lnSpc>
                <a:spcPct val="115000"/>
              </a:lnSpc>
              <a:spcBef>
                <a:spcPts val="1600"/>
              </a:spcBef>
              <a:spcAft>
                <a:spcPts val="1600"/>
              </a:spcAft>
              <a:buClr>
                <a:schemeClr val="dk1"/>
              </a:buClr>
              <a:buSzPts val="1000"/>
              <a:buFont typeface="Oxygen Light"/>
              <a:buChar char="■"/>
              <a:defRPr sz="1000">
                <a:solidFill>
                  <a:schemeClr val="dk1"/>
                </a:solidFill>
                <a:latin typeface="Oxygen Light"/>
                <a:ea typeface="Oxygen Light"/>
                <a:cs typeface="Oxygen Light"/>
                <a:sym typeface="Oxygen Light"/>
              </a:defRPr>
            </a:lvl9pPr>
          </a:lstStyle>
          <a:p/>
        </p:txBody>
      </p:sp>
      <p:sp>
        <p:nvSpPr>
          <p:cNvPr id="125" name="Google Shape;125;p18"/>
          <p:cNvSpPr txBox="1"/>
          <p:nvPr>
            <p:ph idx="2" type="body"/>
          </p:nvPr>
        </p:nvSpPr>
        <p:spPr>
          <a:xfrm>
            <a:off x="4409775" y="1381075"/>
            <a:ext cx="3308700" cy="34164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1pPr>
            <a:lvl2pPr indent="-292100" lvl="1" marL="9144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2pPr>
            <a:lvl3pPr indent="-292100" lvl="2" marL="13716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3pPr>
            <a:lvl4pPr indent="-292100" lvl="3" marL="18288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4pPr>
            <a:lvl5pPr indent="-292100" lvl="4" marL="22860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5pPr>
            <a:lvl6pPr indent="-292100" lvl="5" marL="27432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6pPr>
            <a:lvl7pPr indent="-292100" lvl="6" marL="32004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7pPr>
            <a:lvl8pPr indent="-292100" lvl="7" marL="36576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8pPr>
            <a:lvl9pPr indent="-292100" lvl="8" marL="4114800" rtl="0">
              <a:lnSpc>
                <a:spcPct val="115000"/>
              </a:lnSpc>
              <a:spcBef>
                <a:spcPts val="1600"/>
              </a:spcBef>
              <a:spcAft>
                <a:spcPts val="1600"/>
              </a:spcAft>
              <a:buClr>
                <a:schemeClr val="dk1"/>
              </a:buClr>
              <a:buSzPts val="1000"/>
              <a:buFont typeface="Oxygen Light"/>
              <a:buChar char="■"/>
              <a:defRPr sz="1000">
                <a:solidFill>
                  <a:schemeClr val="dk1"/>
                </a:solidFill>
                <a:latin typeface="Oxygen Light"/>
                <a:ea typeface="Oxygen Light"/>
                <a:cs typeface="Oxygen Light"/>
                <a:sym typeface="Oxygen Light"/>
              </a:defRPr>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guide id="3" pos="5306">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type="blank">
  <p:cSld name="BLANK">
    <p:spTree>
      <p:nvGrpSpPr>
        <p:cNvPr id="126" name="Shape 126"/>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_1">
    <p:bg>
      <p:bgPr>
        <a:solidFill>
          <a:srgbClr val="FFFFFF"/>
        </a:solidFill>
      </p:bgPr>
    </p:bg>
    <p:spTree>
      <p:nvGrpSpPr>
        <p:cNvPr id="127" name="Shape 12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BIG_NUMBER_1_1_2">
    <p:spTree>
      <p:nvGrpSpPr>
        <p:cNvPr id="12" name="Shape 12"/>
        <p:cNvGrpSpPr/>
        <p:nvPr/>
      </p:nvGrpSpPr>
      <p:grpSpPr>
        <a:xfrm>
          <a:off x="0" y="0"/>
          <a:ext cx="0" cy="0"/>
          <a:chOff x="0" y="0"/>
          <a:chExt cx="0" cy="0"/>
        </a:xfrm>
      </p:grpSpPr>
      <p:sp>
        <p:nvSpPr>
          <p:cNvPr id="13" name="Google Shape;13;p3"/>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14" name="Google Shape;14;p3"/>
          <p:cNvSpPr txBox="1"/>
          <p:nvPr>
            <p:ph idx="1" type="body"/>
          </p:nvPr>
        </p:nvSpPr>
        <p:spPr>
          <a:xfrm>
            <a:off x="720000" y="1381075"/>
            <a:ext cx="5972700" cy="34164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1pPr>
            <a:lvl2pPr indent="-292100" lvl="1" marL="9144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2pPr>
            <a:lvl3pPr indent="-292100" lvl="2" marL="13716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3pPr>
            <a:lvl4pPr indent="-292100" lvl="3" marL="18288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4pPr>
            <a:lvl5pPr indent="-292100" lvl="4" marL="22860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5pPr>
            <a:lvl6pPr indent="-292100" lvl="5" marL="27432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6pPr>
            <a:lvl7pPr indent="-292100" lvl="6" marL="32004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7pPr>
            <a:lvl8pPr indent="-292100" lvl="7" marL="36576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8pPr>
            <a:lvl9pPr indent="-292100" lvl="8" marL="4114800" rtl="0">
              <a:lnSpc>
                <a:spcPct val="115000"/>
              </a:lnSpc>
              <a:spcBef>
                <a:spcPts val="1600"/>
              </a:spcBef>
              <a:spcAft>
                <a:spcPts val="1600"/>
              </a:spcAft>
              <a:buClr>
                <a:schemeClr val="dk1"/>
              </a:buClr>
              <a:buSzPts val="1000"/>
              <a:buFont typeface="Oxygen Light"/>
              <a:buChar char="■"/>
              <a:defRPr sz="1000">
                <a:solidFill>
                  <a:schemeClr val="dk1"/>
                </a:solidFill>
                <a:latin typeface="Oxygen Light"/>
                <a:ea typeface="Oxygen Light"/>
                <a:cs typeface="Oxygen Light"/>
                <a:sym typeface="Oxygen Light"/>
              </a:defRPr>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guide id="3" pos="5306">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IG_NUMBER_1">
    <p:spTree>
      <p:nvGrpSpPr>
        <p:cNvPr id="15" name="Shape 15"/>
        <p:cNvGrpSpPr/>
        <p:nvPr/>
      </p:nvGrpSpPr>
      <p:grpSpPr>
        <a:xfrm>
          <a:off x="0" y="0"/>
          <a:ext cx="0" cy="0"/>
          <a:chOff x="0" y="0"/>
          <a:chExt cx="0" cy="0"/>
        </a:xfrm>
      </p:grpSpPr>
      <p:sp>
        <p:nvSpPr>
          <p:cNvPr id="16" name="Google Shape;16;p4"/>
          <p:cNvSpPr txBox="1"/>
          <p:nvPr>
            <p:ph hasCustomPrompt="1" type="title"/>
          </p:nvPr>
        </p:nvSpPr>
        <p:spPr>
          <a:xfrm>
            <a:off x="1149900" y="1434750"/>
            <a:ext cx="993600" cy="60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7" name="Google Shape;17;p4"/>
          <p:cNvSpPr txBox="1"/>
          <p:nvPr>
            <p:ph idx="2"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18" name="Google Shape;18;p4"/>
          <p:cNvSpPr txBox="1"/>
          <p:nvPr>
            <p:ph idx="3" type="ctrTitle"/>
          </p:nvPr>
        </p:nvSpPr>
        <p:spPr>
          <a:xfrm>
            <a:off x="592050" y="189787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9" name="Google Shape;19;p4"/>
          <p:cNvSpPr txBox="1"/>
          <p:nvPr>
            <p:ph idx="1" type="subTitle"/>
          </p:nvPr>
        </p:nvSpPr>
        <p:spPr>
          <a:xfrm>
            <a:off x="568800" y="2181800"/>
            <a:ext cx="2155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0" name="Google Shape;20;p4"/>
          <p:cNvSpPr txBox="1"/>
          <p:nvPr>
            <p:ph hasCustomPrompt="1" idx="4" type="title"/>
          </p:nvPr>
        </p:nvSpPr>
        <p:spPr>
          <a:xfrm>
            <a:off x="1149900" y="2974400"/>
            <a:ext cx="993600" cy="60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1" name="Google Shape;21;p4"/>
          <p:cNvSpPr txBox="1"/>
          <p:nvPr>
            <p:ph idx="5" type="ctrTitle"/>
          </p:nvPr>
        </p:nvSpPr>
        <p:spPr>
          <a:xfrm>
            <a:off x="592050" y="343752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22" name="Google Shape;22;p4"/>
          <p:cNvSpPr txBox="1"/>
          <p:nvPr>
            <p:ph idx="6" type="subTitle"/>
          </p:nvPr>
        </p:nvSpPr>
        <p:spPr>
          <a:xfrm>
            <a:off x="568800" y="3721450"/>
            <a:ext cx="2155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3" name="Google Shape;23;p4"/>
          <p:cNvSpPr txBox="1"/>
          <p:nvPr>
            <p:ph hasCustomPrompt="1" idx="7" type="title"/>
          </p:nvPr>
        </p:nvSpPr>
        <p:spPr>
          <a:xfrm>
            <a:off x="3305700" y="1434750"/>
            <a:ext cx="993600" cy="60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4" name="Google Shape;24;p4"/>
          <p:cNvSpPr txBox="1"/>
          <p:nvPr>
            <p:ph idx="8" type="ctrTitle"/>
          </p:nvPr>
        </p:nvSpPr>
        <p:spPr>
          <a:xfrm>
            <a:off x="2747850" y="189787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25" name="Google Shape;25;p4"/>
          <p:cNvSpPr txBox="1"/>
          <p:nvPr>
            <p:ph idx="9" type="subTitle"/>
          </p:nvPr>
        </p:nvSpPr>
        <p:spPr>
          <a:xfrm>
            <a:off x="2724600" y="2181800"/>
            <a:ext cx="2155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6" name="Google Shape;26;p4"/>
          <p:cNvSpPr txBox="1"/>
          <p:nvPr>
            <p:ph hasCustomPrompt="1" idx="13" type="title"/>
          </p:nvPr>
        </p:nvSpPr>
        <p:spPr>
          <a:xfrm>
            <a:off x="3305700" y="2974400"/>
            <a:ext cx="993600" cy="60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7" name="Google Shape;27;p4"/>
          <p:cNvSpPr txBox="1"/>
          <p:nvPr>
            <p:ph idx="14" type="ctrTitle"/>
          </p:nvPr>
        </p:nvSpPr>
        <p:spPr>
          <a:xfrm>
            <a:off x="2747850" y="343752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28" name="Google Shape;28;p4"/>
          <p:cNvSpPr txBox="1"/>
          <p:nvPr>
            <p:ph idx="15" type="subTitle"/>
          </p:nvPr>
        </p:nvSpPr>
        <p:spPr>
          <a:xfrm>
            <a:off x="2724600" y="3721450"/>
            <a:ext cx="2155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9" name="Google Shape;29;p4"/>
          <p:cNvSpPr txBox="1"/>
          <p:nvPr>
            <p:ph hasCustomPrompt="1" idx="16" type="title"/>
          </p:nvPr>
        </p:nvSpPr>
        <p:spPr>
          <a:xfrm>
            <a:off x="5470096" y="1434750"/>
            <a:ext cx="993600" cy="60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0" name="Google Shape;30;p4"/>
          <p:cNvSpPr txBox="1"/>
          <p:nvPr>
            <p:ph idx="17" type="ctrTitle"/>
          </p:nvPr>
        </p:nvSpPr>
        <p:spPr>
          <a:xfrm>
            <a:off x="4912246" y="189787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31" name="Google Shape;31;p4"/>
          <p:cNvSpPr txBox="1"/>
          <p:nvPr>
            <p:ph idx="18" type="subTitle"/>
          </p:nvPr>
        </p:nvSpPr>
        <p:spPr>
          <a:xfrm>
            <a:off x="4888996" y="2181800"/>
            <a:ext cx="2155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32" name="Google Shape;32;p4"/>
          <p:cNvSpPr txBox="1"/>
          <p:nvPr>
            <p:ph hasCustomPrompt="1" idx="19" type="title"/>
          </p:nvPr>
        </p:nvSpPr>
        <p:spPr>
          <a:xfrm>
            <a:off x="5470096" y="2974400"/>
            <a:ext cx="993600" cy="60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3" name="Google Shape;33;p4"/>
          <p:cNvSpPr txBox="1"/>
          <p:nvPr>
            <p:ph idx="20" type="ctrTitle"/>
          </p:nvPr>
        </p:nvSpPr>
        <p:spPr>
          <a:xfrm>
            <a:off x="4912246" y="343752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34" name="Google Shape;34;p4"/>
          <p:cNvSpPr txBox="1"/>
          <p:nvPr>
            <p:ph idx="21" type="subTitle"/>
          </p:nvPr>
        </p:nvSpPr>
        <p:spPr>
          <a:xfrm>
            <a:off x="4888996" y="3721450"/>
            <a:ext cx="2155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BIG_NUMBER_1_1_3">
    <p:spTree>
      <p:nvGrpSpPr>
        <p:cNvPr id="35" name="Shape 35"/>
        <p:cNvGrpSpPr/>
        <p:nvPr/>
      </p:nvGrpSpPr>
      <p:grpSpPr>
        <a:xfrm>
          <a:off x="0" y="0"/>
          <a:ext cx="0" cy="0"/>
          <a:chOff x="0" y="0"/>
          <a:chExt cx="0" cy="0"/>
        </a:xfrm>
      </p:grpSpPr>
      <p:sp>
        <p:nvSpPr>
          <p:cNvPr id="36" name="Google Shape;36;p5"/>
          <p:cNvSpPr txBox="1"/>
          <p:nvPr>
            <p:ph type="ctrTitle"/>
          </p:nvPr>
        </p:nvSpPr>
        <p:spPr>
          <a:xfrm>
            <a:off x="1870200" y="2127525"/>
            <a:ext cx="5403600" cy="250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Font typeface="Abril Fatface"/>
              <a:buNone/>
              <a:defRPr sz="2400">
                <a:latin typeface="Abril Fatface"/>
                <a:ea typeface="Abril Fatface"/>
                <a:cs typeface="Abril Fatface"/>
                <a:sym typeface="Abril Fatface"/>
              </a:defRPr>
            </a:lvl1pPr>
            <a:lvl2pPr lvl="1" rtl="0" algn="ctr">
              <a:spcBef>
                <a:spcPts val="0"/>
              </a:spcBef>
              <a:spcAft>
                <a:spcPts val="0"/>
              </a:spcAft>
              <a:buSzPts val="2400"/>
              <a:buFont typeface="Abril Fatface"/>
              <a:buNone/>
              <a:defRPr sz="2400">
                <a:latin typeface="Abril Fatface"/>
                <a:ea typeface="Abril Fatface"/>
                <a:cs typeface="Abril Fatface"/>
                <a:sym typeface="Abril Fatface"/>
              </a:defRPr>
            </a:lvl2pPr>
            <a:lvl3pPr lvl="2" rtl="0" algn="ctr">
              <a:spcBef>
                <a:spcPts val="0"/>
              </a:spcBef>
              <a:spcAft>
                <a:spcPts val="0"/>
              </a:spcAft>
              <a:buSzPts val="2400"/>
              <a:buFont typeface="Abril Fatface"/>
              <a:buNone/>
              <a:defRPr sz="2400">
                <a:latin typeface="Abril Fatface"/>
                <a:ea typeface="Abril Fatface"/>
                <a:cs typeface="Abril Fatface"/>
                <a:sym typeface="Abril Fatface"/>
              </a:defRPr>
            </a:lvl3pPr>
            <a:lvl4pPr lvl="3" rtl="0" algn="ctr">
              <a:spcBef>
                <a:spcPts val="0"/>
              </a:spcBef>
              <a:spcAft>
                <a:spcPts val="0"/>
              </a:spcAft>
              <a:buSzPts val="2400"/>
              <a:buFont typeface="Abril Fatface"/>
              <a:buNone/>
              <a:defRPr sz="2400">
                <a:latin typeface="Abril Fatface"/>
                <a:ea typeface="Abril Fatface"/>
                <a:cs typeface="Abril Fatface"/>
                <a:sym typeface="Abril Fatface"/>
              </a:defRPr>
            </a:lvl4pPr>
            <a:lvl5pPr lvl="4" rtl="0" algn="ctr">
              <a:spcBef>
                <a:spcPts val="0"/>
              </a:spcBef>
              <a:spcAft>
                <a:spcPts val="0"/>
              </a:spcAft>
              <a:buSzPts val="2400"/>
              <a:buFont typeface="Abril Fatface"/>
              <a:buNone/>
              <a:defRPr sz="2400">
                <a:latin typeface="Abril Fatface"/>
                <a:ea typeface="Abril Fatface"/>
                <a:cs typeface="Abril Fatface"/>
                <a:sym typeface="Abril Fatface"/>
              </a:defRPr>
            </a:lvl5pPr>
            <a:lvl6pPr lvl="5" rtl="0" algn="ctr">
              <a:spcBef>
                <a:spcPts val="0"/>
              </a:spcBef>
              <a:spcAft>
                <a:spcPts val="0"/>
              </a:spcAft>
              <a:buSzPts val="2400"/>
              <a:buFont typeface="Abril Fatface"/>
              <a:buNone/>
              <a:defRPr sz="2400">
                <a:latin typeface="Abril Fatface"/>
                <a:ea typeface="Abril Fatface"/>
                <a:cs typeface="Abril Fatface"/>
                <a:sym typeface="Abril Fatface"/>
              </a:defRPr>
            </a:lvl6pPr>
            <a:lvl7pPr lvl="6" rtl="0" algn="ctr">
              <a:spcBef>
                <a:spcPts val="0"/>
              </a:spcBef>
              <a:spcAft>
                <a:spcPts val="0"/>
              </a:spcAft>
              <a:buSzPts val="2400"/>
              <a:buFont typeface="Abril Fatface"/>
              <a:buNone/>
              <a:defRPr sz="2400">
                <a:latin typeface="Abril Fatface"/>
                <a:ea typeface="Abril Fatface"/>
                <a:cs typeface="Abril Fatface"/>
                <a:sym typeface="Abril Fatface"/>
              </a:defRPr>
            </a:lvl7pPr>
            <a:lvl8pPr lvl="7" rtl="0" algn="ctr">
              <a:spcBef>
                <a:spcPts val="0"/>
              </a:spcBef>
              <a:spcAft>
                <a:spcPts val="0"/>
              </a:spcAft>
              <a:buSzPts val="2400"/>
              <a:buFont typeface="Abril Fatface"/>
              <a:buNone/>
              <a:defRPr sz="2400">
                <a:latin typeface="Abril Fatface"/>
                <a:ea typeface="Abril Fatface"/>
                <a:cs typeface="Abril Fatface"/>
                <a:sym typeface="Abril Fatface"/>
              </a:defRPr>
            </a:lvl8pPr>
            <a:lvl9pPr lvl="8" rtl="0" algn="ctr">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37" name="Google Shape;37;p5"/>
          <p:cNvSpPr txBox="1"/>
          <p:nvPr>
            <p:ph idx="1" type="subTitle"/>
          </p:nvPr>
        </p:nvSpPr>
        <p:spPr>
          <a:xfrm>
            <a:off x="3013650" y="2454225"/>
            <a:ext cx="3116700" cy="150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38" name="Google Shape;38;p5"/>
          <p:cNvSpPr txBox="1"/>
          <p:nvPr>
            <p:ph hasCustomPrompt="1" idx="2" type="title"/>
          </p:nvPr>
        </p:nvSpPr>
        <p:spPr>
          <a:xfrm>
            <a:off x="3897150" y="1361375"/>
            <a:ext cx="1349700" cy="60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extLst>
    <p:ext uri="{DCECCB84-F9BA-43D5-87BE-67443E8EF086}">
      <p15:sldGuideLst>
        <p15:guide id="1" pos="454">
          <p15:clr>
            <a:srgbClr val="FA7B17"/>
          </p15:clr>
        </p15:guide>
        <p15:guide id="2" orient="horz" pos="340">
          <p15:clr>
            <a:srgbClr val="FA7B17"/>
          </p15:clr>
        </p15:guide>
        <p15:guide id="3" pos="5306">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BIG_NUMBER_1_1">
    <p:spTree>
      <p:nvGrpSpPr>
        <p:cNvPr id="39" name="Shape 39"/>
        <p:cNvGrpSpPr/>
        <p:nvPr/>
      </p:nvGrpSpPr>
      <p:grpSpPr>
        <a:xfrm>
          <a:off x="0" y="0"/>
          <a:ext cx="0" cy="0"/>
          <a:chOff x="0" y="0"/>
          <a:chExt cx="0" cy="0"/>
        </a:xfrm>
      </p:grpSpPr>
      <p:sp>
        <p:nvSpPr>
          <p:cNvPr id="40" name="Google Shape;40;p6"/>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41" name="Google Shape;41;p6"/>
          <p:cNvSpPr txBox="1"/>
          <p:nvPr>
            <p:ph idx="1" type="subTitle"/>
          </p:nvPr>
        </p:nvSpPr>
        <p:spPr>
          <a:xfrm>
            <a:off x="3013650" y="3216225"/>
            <a:ext cx="3116700" cy="150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guide id="3" pos="5306">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BIG_NUMBER_1_1_1">
    <p:spTree>
      <p:nvGrpSpPr>
        <p:cNvPr id="42" name="Shape 42"/>
        <p:cNvGrpSpPr/>
        <p:nvPr/>
      </p:nvGrpSpPr>
      <p:grpSpPr>
        <a:xfrm>
          <a:off x="0" y="0"/>
          <a:ext cx="0" cy="0"/>
          <a:chOff x="0" y="0"/>
          <a:chExt cx="0" cy="0"/>
        </a:xfrm>
      </p:grpSpPr>
      <p:sp>
        <p:nvSpPr>
          <p:cNvPr id="43" name="Google Shape;43;p7"/>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44" name="Google Shape;44;p7"/>
          <p:cNvSpPr txBox="1"/>
          <p:nvPr>
            <p:ph idx="1" type="subTitle"/>
          </p:nvPr>
        </p:nvSpPr>
        <p:spPr>
          <a:xfrm>
            <a:off x="996675" y="2313900"/>
            <a:ext cx="3116700" cy="150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guide id="3" pos="5306">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BIG_NUMBER_1_2">
    <p:spTree>
      <p:nvGrpSpPr>
        <p:cNvPr id="45" name="Shape 45"/>
        <p:cNvGrpSpPr/>
        <p:nvPr/>
      </p:nvGrpSpPr>
      <p:grpSpPr>
        <a:xfrm>
          <a:off x="0" y="0"/>
          <a:ext cx="0" cy="0"/>
          <a:chOff x="0" y="0"/>
          <a:chExt cx="0" cy="0"/>
        </a:xfrm>
      </p:grpSpPr>
      <p:sp>
        <p:nvSpPr>
          <p:cNvPr id="46" name="Google Shape;46;p8"/>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47" name="Google Shape;47;p8"/>
          <p:cNvSpPr txBox="1"/>
          <p:nvPr>
            <p:ph idx="2" type="ctrTitle"/>
          </p:nvPr>
        </p:nvSpPr>
        <p:spPr>
          <a:xfrm>
            <a:off x="1209150" y="289432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48" name="Google Shape;48;p8"/>
          <p:cNvSpPr txBox="1"/>
          <p:nvPr>
            <p:ph idx="1" type="subTitle"/>
          </p:nvPr>
        </p:nvSpPr>
        <p:spPr>
          <a:xfrm>
            <a:off x="1304250" y="3178250"/>
            <a:ext cx="19191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49" name="Google Shape;49;p8"/>
          <p:cNvSpPr txBox="1"/>
          <p:nvPr>
            <p:ph idx="3" type="ctrTitle"/>
          </p:nvPr>
        </p:nvSpPr>
        <p:spPr>
          <a:xfrm>
            <a:off x="3517350" y="289432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50" name="Google Shape;50;p8"/>
          <p:cNvSpPr txBox="1"/>
          <p:nvPr>
            <p:ph idx="4" type="subTitle"/>
          </p:nvPr>
        </p:nvSpPr>
        <p:spPr>
          <a:xfrm>
            <a:off x="3612450" y="3178250"/>
            <a:ext cx="19191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51" name="Google Shape;51;p8"/>
          <p:cNvSpPr txBox="1"/>
          <p:nvPr>
            <p:ph idx="5" type="ctrTitle"/>
          </p:nvPr>
        </p:nvSpPr>
        <p:spPr>
          <a:xfrm>
            <a:off x="5825550" y="2894325"/>
            <a:ext cx="21093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52" name="Google Shape;52;p8"/>
          <p:cNvSpPr txBox="1"/>
          <p:nvPr>
            <p:ph idx="6" type="subTitle"/>
          </p:nvPr>
        </p:nvSpPr>
        <p:spPr>
          <a:xfrm>
            <a:off x="5920650" y="3178250"/>
            <a:ext cx="19191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BIG_NUMBER_1_2_1">
    <p:spTree>
      <p:nvGrpSpPr>
        <p:cNvPr id="53" name="Shape 53"/>
        <p:cNvGrpSpPr/>
        <p:nvPr/>
      </p:nvGrpSpPr>
      <p:grpSpPr>
        <a:xfrm>
          <a:off x="0" y="0"/>
          <a:ext cx="0" cy="0"/>
          <a:chOff x="0" y="0"/>
          <a:chExt cx="0" cy="0"/>
        </a:xfrm>
      </p:grpSpPr>
      <p:sp>
        <p:nvSpPr>
          <p:cNvPr id="54" name="Google Shape;54;p9"/>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55" name="Google Shape;55;p9"/>
          <p:cNvSpPr txBox="1"/>
          <p:nvPr>
            <p:ph idx="2" type="ctrTitle"/>
          </p:nvPr>
        </p:nvSpPr>
        <p:spPr>
          <a:xfrm>
            <a:off x="790539" y="1848588"/>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56" name="Google Shape;56;p9"/>
          <p:cNvSpPr txBox="1"/>
          <p:nvPr>
            <p:ph idx="1" type="subTitle"/>
          </p:nvPr>
        </p:nvSpPr>
        <p:spPr>
          <a:xfrm>
            <a:off x="771075" y="2132513"/>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57" name="Google Shape;57;p9"/>
          <p:cNvSpPr txBox="1"/>
          <p:nvPr>
            <p:ph idx="3" type="ctrTitle"/>
          </p:nvPr>
        </p:nvSpPr>
        <p:spPr>
          <a:xfrm>
            <a:off x="2722896" y="2839188"/>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58" name="Google Shape;58;p9"/>
          <p:cNvSpPr txBox="1"/>
          <p:nvPr>
            <p:ph idx="4" type="subTitle"/>
          </p:nvPr>
        </p:nvSpPr>
        <p:spPr>
          <a:xfrm>
            <a:off x="2703432" y="3123113"/>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59" name="Google Shape;59;p9"/>
          <p:cNvSpPr txBox="1"/>
          <p:nvPr>
            <p:ph idx="5" type="ctrTitle"/>
          </p:nvPr>
        </p:nvSpPr>
        <p:spPr>
          <a:xfrm>
            <a:off x="4655242" y="1848588"/>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60" name="Google Shape;60;p9"/>
          <p:cNvSpPr txBox="1"/>
          <p:nvPr>
            <p:ph idx="6" type="subTitle"/>
          </p:nvPr>
        </p:nvSpPr>
        <p:spPr>
          <a:xfrm>
            <a:off x="4635778" y="2132513"/>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61" name="Google Shape;61;p9"/>
          <p:cNvSpPr txBox="1"/>
          <p:nvPr>
            <p:ph idx="7" type="ctrTitle"/>
          </p:nvPr>
        </p:nvSpPr>
        <p:spPr>
          <a:xfrm>
            <a:off x="6587592" y="2839188"/>
            <a:ext cx="1765800" cy="60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Abril Fatface"/>
              <a:buNone/>
              <a:defRPr sz="1400">
                <a:latin typeface="Abril Fatface"/>
                <a:ea typeface="Abril Fatface"/>
                <a:cs typeface="Abril Fatface"/>
                <a:sym typeface="Abril Fatface"/>
              </a:defRPr>
            </a:lvl1pPr>
            <a:lvl2pPr lvl="1" rtl="0" algn="ctr">
              <a:spcBef>
                <a:spcPts val="0"/>
              </a:spcBef>
              <a:spcAft>
                <a:spcPts val="0"/>
              </a:spcAft>
              <a:buSzPts val="1400"/>
              <a:buFont typeface="Abril Fatface"/>
              <a:buNone/>
              <a:defRPr sz="1400">
                <a:latin typeface="Abril Fatface"/>
                <a:ea typeface="Abril Fatface"/>
                <a:cs typeface="Abril Fatface"/>
                <a:sym typeface="Abril Fatface"/>
              </a:defRPr>
            </a:lvl2pPr>
            <a:lvl3pPr lvl="2" rtl="0" algn="ctr">
              <a:spcBef>
                <a:spcPts val="0"/>
              </a:spcBef>
              <a:spcAft>
                <a:spcPts val="0"/>
              </a:spcAft>
              <a:buSzPts val="1400"/>
              <a:buFont typeface="Abril Fatface"/>
              <a:buNone/>
              <a:defRPr sz="1400">
                <a:latin typeface="Abril Fatface"/>
                <a:ea typeface="Abril Fatface"/>
                <a:cs typeface="Abril Fatface"/>
                <a:sym typeface="Abril Fatface"/>
              </a:defRPr>
            </a:lvl3pPr>
            <a:lvl4pPr lvl="3" rtl="0" algn="ctr">
              <a:spcBef>
                <a:spcPts val="0"/>
              </a:spcBef>
              <a:spcAft>
                <a:spcPts val="0"/>
              </a:spcAft>
              <a:buSzPts val="1400"/>
              <a:buFont typeface="Abril Fatface"/>
              <a:buNone/>
              <a:defRPr sz="1400">
                <a:latin typeface="Abril Fatface"/>
                <a:ea typeface="Abril Fatface"/>
                <a:cs typeface="Abril Fatface"/>
                <a:sym typeface="Abril Fatface"/>
              </a:defRPr>
            </a:lvl4pPr>
            <a:lvl5pPr lvl="4" rtl="0" algn="ctr">
              <a:spcBef>
                <a:spcPts val="0"/>
              </a:spcBef>
              <a:spcAft>
                <a:spcPts val="0"/>
              </a:spcAft>
              <a:buSzPts val="1400"/>
              <a:buFont typeface="Abril Fatface"/>
              <a:buNone/>
              <a:defRPr sz="1400">
                <a:latin typeface="Abril Fatface"/>
                <a:ea typeface="Abril Fatface"/>
                <a:cs typeface="Abril Fatface"/>
                <a:sym typeface="Abril Fatface"/>
              </a:defRPr>
            </a:lvl5pPr>
            <a:lvl6pPr lvl="5" rtl="0" algn="ctr">
              <a:spcBef>
                <a:spcPts val="0"/>
              </a:spcBef>
              <a:spcAft>
                <a:spcPts val="0"/>
              </a:spcAft>
              <a:buSzPts val="1400"/>
              <a:buFont typeface="Abril Fatface"/>
              <a:buNone/>
              <a:defRPr sz="1400">
                <a:latin typeface="Abril Fatface"/>
                <a:ea typeface="Abril Fatface"/>
                <a:cs typeface="Abril Fatface"/>
                <a:sym typeface="Abril Fatface"/>
              </a:defRPr>
            </a:lvl6pPr>
            <a:lvl7pPr lvl="6" rtl="0" algn="ctr">
              <a:spcBef>
                <a:spcPts val="0"/>
              </a:spcBef>
              <a:spcAft>
                <a:spcPts val="0"/>
              </a:spcAft>
              <a:buSzPts val="1400"/>
              <a:buFont typeface="Abril Fatface"/>
              <a:buNone/>
              <a:defRPr sz="1400">
                <a:latin typeface="Abril Fatface"/>
                <a:ea typeface="Abril Fatface"/>
                <a:cs typeface="Abril Fatface"/>
                <a:sym typeface="Abril Fatface"/>
              </a:defRPr>
            </a:lvl7pPr>
            <a:lvl8pPr lvl="7" rtl="0" algn="ctr">
              <a:spcBef>
                <a:spcPts val="0"/>
              </a:spcBef>
              <a:spcAft>
                <a:spcPts val="0"/>
              </a:spcAft>
              <a:buSzPts val="1400"/>
              <a:buFont typeface="Abril Fatface"/>
              <a:buNone/>
              <a:defRPr sz="1400">
                <a:latin typeface="Abril Fatface"/>
                <a:ea typeface="Abril Fatface"/>
                <a:cs typeface="Abril Fatface"/>
                <a:sym typeface="Abril Fatface"/>
              </a:defRPr>
            </a:lvl8pPr>
            <a:lvl9pPr lvl="8" rtl="0" algn="ctr">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62" name="Google Shape;62;p9"/>
          <p:cNvSpPr txBox="1"/>
          <p:nvPr>
            <p:ph idx="8" type="subTitle"/>
          </p:nvPr>
        </p:nvSpPr>
        <p:spPr>
          <a:xfrm>
            <a:off x="6568128" y="3123113"/>
            <a:ext cx="1804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BIG_NUMBER_1_1_1_1">
    <p:spTree>
      <p:nvGrpSpPr>
        <p:cNvPr id="63" name="Shape 63"/>
        <p:cNvGrpSpPr/>
        <p:nvPr/>
      </p:nvGrpSpPr>
      <p:grpSpPr>
        <a:xfrm>
          <a:off x="0" y="0"/>
          <a:ext cx="0" cy="0"/>
          <a:chOff x="0" y="0"/>
          <a:chExt cx="0" cy="0"/>
        </a:xfrm>
      </p:grpSpPr>
      <p:sp>
        <p:nvSpPr>
          <p:cNvPr id="64" name="Google Shape;64;p10"/>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guide id="3" pos="5306">
          <p15:clr>
            <a:srgbClr val="FA7B17"/>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21" Type="http://schemas.openxmlformats.org/officeDocument/2006/relationships/theme" Target="../theme/theme2.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2800"/>
              <a:buFont typeface="Abril Fatface"/>
              <a:buNone/>
              <a:defRPr sz="2800">
                <a:solidFill>
                  <a:schemeClr val="accent1"/>
                </a:solidFill>
                <a:latin typeface="Abril Fatface"/>
                <a:ea typeface="Abril Fatface"/>
                <a:cs typeface="Abril Fatface"/>
                <a:sym typeface="Abril Fatfac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xygen Light"/>
              <a:buChar char="●"/>
              <a:defRPr sz="1800">
                <a:solidFill>
                  <a:schemeClr val="dk1"/>
                </a:solidFill>
                <a:latin typeface="Oxygen Light"/>
                <a:ea typeface="Oxygen Light"/>
                <a:cs typeface="Oxygen Light"/>
                <a:sym typeface="Oxygen Light"/>
              </a:defRPr>
            </a:lvl1pPr>
            <a:lvl2pPr indent="-317500" lvl="1" marL="9144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2pPr>
            <a:lvl3pPr indent="-317500" lvl="2" marL="13716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3pPr>
            <a:lvl4pPr indent="-317500" lvl="3" marL="18288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4pPr>
            <a:lvl5pPr indent="-317500" lvl="4" marL="22860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5pPr>
            <a:lvl6pPr indent="-317500" lvl="5" marL="27432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6pPr>
            <a:lvl7pPr indent="-317500" lvl="6" marL="32004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7pPr>
            <a:lvl8pPr indent="-317500" lvl="7" marL="36576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8pPr>
            <a:lvl9pPr indent="-317500" lvl="8" marL="4114800">
              <a:lnSpc>
                <a:spcPct val="115000"/>
              </a:lnSpc>
              <a:spcBef>
                <a:spcPts val="1600"/>
              </a:spcBef>
              <a:spcAft>
                <a:spcPts val="1600"/>
              </a:spcAft>
              <a:buClr>
                <a:schemeClr val="dk1"/>
              </a:buClr>
              <a:buSzPts val="1400"/>
              <a:buFont typeface="Oxygen Light"/>
              <a:buChar char="■"/>
              <a:defRPr>
                <a:solidFill>
                  <a:schemeClr val="dk1"/>
                </a:solidFill>
                <a:latin typeface="Oxygen Light"/>
                <a:ea typeface="Oxygen Light"/>
                <a:cs typeface="Oxygen Light"/>
                <a:sym typeface="Oxygen Light"/>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3.png"/><Relationship Id="rId10"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24.png"/><Relationship Id="rId9" Type="http://schemas.openxmlformats.org/officeDocument/2006/relationships/image" Target="../media/image35.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29.png"/><Relationship Id="rId8" Type="http://schemas.openxmlformats.org/officeDocument/2006/relationships/image" Target="../media/image3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8.png"/><Relationship Id="rId4" Type="http://schemas.openxmlformats.org/officeDocument/2006/relationships/image" Target="../media/image43.png"/><Relationship Id="rId5" Type="http://schemas.openxmlformats.org/officeDocument/2006/relationships/image" Target="../media/image31.png"/><Relationship Id="rId6" Type="http://schemas.openxmlformats.org/officeDocument/2006/relationships/image" Target="../media/image6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3.png"/><Relationship Id="rId4" Type="http://schemas.openxmlformats.org/officeDocument/2006/relationships/image" Target="../media/image71.png"/><Relationship Id="rId5" Type="http://schemas.openxmlformats.org/officeDocument/2006/relationships/image" Target="../media/image34.png"/><Relationship Id="rId6" Type="http://schemas.openxmlformats.org/officeDocument/2006/relationships/image" Target="../media/image40.png"/><Relationship Id="rId7" Type="http://schemas.openxmlformats.org/officeDocument/2006/relationships/image" Target="../media/image4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1.png"/><Relationship Id="rId4" Type="http://schemas.openxmlformats.org/officeDocument/2006/relationships/image" Target="../media/image72.png"/><Relationship Id="rId5" Type="http://schemas.openxmlformats.org/officeDocument/2006/relationships/image" Target="../media/image4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3.png"/><Relationship Id="rId9" Type="http://schemas.openxmlformats.org/officeDocument/2006/relationships/image" Target="../media/image10.png"/><Relationship Id="rId5" Type="http://schemas.openxmlformats.org/officeDocument/2006/relationships/image" Target="../media/image14.png"/><Relationship Id="rId6" Type="http://schemas.openxmlformats.org/officeDocument/2006/relationships/image" Target="../media/image12.png"/><Relationship Id="rId7" Type="http://schemas.openxmlformats.org/officeDocument/2006/relationships/image" Target="../media/image11.png"/><Relationship Id="rId8"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9.png"/><Relationship Id="rId4" Type="http://schemas.openxmlformats.org/officeDocument/2006/relationships/image" Target="../media/image6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8.png"/><Relationship Id="rId4" Type="http://schemas.openxmlformats.org/officeDocument/2006/relationships/image" Target="../media/image47.png"/><Relationship Id="rId5" Type="http://schemas.openxmlformats.org/officeDocument/2006/relationships/image" Target="../media/image25.png"/><Relationship Id="rId6" Type="http://schemas.openxmlformats.org/officeDocument/2006/relationships/image" Target="../media/image39.png"/><Relationship Id="rId7" Type="http://schemas.openxmlformats.org/officeDocument/2006/relationships/image" Target="../media/image38.png"/><Relationship Id="rId8"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9.pn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2.png"/><Relationship Id="rId4" Type="http://schemas.openxmlformats.org/officeDocument/2006/relationships/image" Target="../media/image70.png"/><Relationship Id="rId5" Type="http://schemas.openxmlformats.org/officeDocument/2006/relationships/image" Target="../media/image6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5.png"/><Relationship Id="rId4" Type="http://schemas.openxmlformats.org/officeDocument/2006/relationships/image" Target="../media/image14.png"/><Relationship Id="rId5" Type="http://schemas.openxmlformats.org/officeDocument/2006/relationships/image" Target="../media/image54.png"/><Relationship Id="rId6"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0.png"/><Relationship Id="rId4" Type="http://schemas.openxmlformats.org/officeDocument/2006/relationships/image" Target="../media/image11.png"/><Relationship Id="rId5" Type="http://schemas.openxmlformats.org/officeDocument/2006/relationships/image" Target="../media/image15.png"/><Relationship Id="rId6"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13.png"/><Relationship Id="rId9" Type="http://schemas.openxmlformats.org/officeDocument/2006/relationships/image" Target="../media/image10.png"/><Relationship Id="rId5" Type="http://schemas.openxmlformats.org/officeDocument/2006/relationships/image" Target="../media/image14.png"/><Relationship Id="rId6" Type="http://schemas.openxmlformats.org/officeDocument/2006/relationships/image" Target="../media/image12.png"/><Relationship Id="rId7" Type="http://schemas.openxmlformats.org/officeDocument/2006/relationships/image" Target="../media/image11.png"/><Relationship Id="rId8"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5.png"/><Relationship Id="rId4" Type="http://schemas.openxmlformats.org/officeDocument/2006/relationships/image" Target="../media/image68.png"/><Relationship Id="rId5" Type="http://schemas.openxmlformats.org/officeDocument/2006/relationships/image" Target="../media/image67.png"/><Relationship Id="rId6"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7.png"/><Relationship Id="rId4" Type="http://schemas.openxmlformats.org/officeDocument/2006/relationships/image" Target="../media/image14.png"/><Relationship Id="rId5" Type="http://schemas.openxmlformats.org/officeDocument/2006/relationships/image" Target="../media/image12.png"/><Relationship Id="rId6"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6.png"/><Relationship Id="rId4" Type="http://schemas.openxmlformats.org/officeDocument/2006/relationships/image" Target="../media/image59.png"/><Relationship Id="rId5" Type="http://schemas.openxmlformats.org/officeDocument/2006/relationships/image" Target="../media/image5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1.png"/><Relationship Id="rId6" Type="http://schemas.openxmlformats.org/officeDocument/2006/relationships/image" Target="../media/image6.png"/><Relationship Id="rId7" Type="http://schemas.openxmlformats.org/officeDocument/2006/relationships/image" Target="../media/image8.png"/><Relationship Id="rId8" Type="http://schemas.openxmlformats.org/officeDocument/2006/relationships/image" Target="../media/image5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7.png"/><Relationship Id="rId4" Type="http://schemas.openxmlformats.org/officeDocument/2006/relationships/image" Target="../media/image13.png"/><Relationship Id="rId9" Type="http://schemas.openxmlformats.org/officeDocument/2006/relationships/image" Target="../media/image10.png"/><Relationship Id="rId5" Type="http://schemas.openxmlformats.org/officeDocument/2006/relationships/image" Target="../media/image14.png"/><Relationship Id="rId6" Type="http://schemas.openxmlformats.org/officeDocument/2006/relationships/image" Target="../media/image12.png"/><Relationship Id="rId7" Type="http://schemas.openxmlformats.org/officeDocument/2006/relationships/image" Target="../media/image11.png"/><Relationship Id="rId8"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6.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7.png"/><Relationship Id="rId4" Type="http://schemas.openxmlformats.org/officeDocument/2006/relationships/image" Target="../media/image13.png"/><Relationship Id="rId9" Type="http://schemas.openxmlformats.org/officeDocument/2006/relationships/image" Target="../media/image10.png"/><Relationship Id="rId5" Type="http://schemas.openxmlformats.org/officeDocument/2006/relationships/image" Target="../media/image14.png"/><Relationship Id="rId6" Type="http://schemas.openxmlformats.org/officeDocument/2006/relationships/image" Target="../media/image12.png"/><Relationship Id="rId7" Type="http://schemas.openxmlformats.org/officeDocument/2006/relationships/image" Target="../media/image11.png"/><Relationship Id="rId8"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3.png"/><Relationship Id="rId9" Type="http://schemas.openxmlformats.org/officeDocument/2006/relationships/image" Target="../media/image10.png"/><Relationship Id="rId5" Type="http://schemas.openxmlformats.org/officeDocument/2006/relationships/image" Target="../media/image14.png"/><Relationship Id="rId6" Type="http://schemas.openxmlformats.org/officeDocument/2006/relationships/image" Target="../media/image12.png"/><Relationship Id="rId7" Type="http://schemas.openxmlformats.org/officeDocument/2006/relationships/image" Target="../media/image11.png"/><Relationship Id="rId8"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14.png"/><Relationship Id="rId4" Type="http://schemas.openxmlformats.org/officeDocument/2006/relationships/image" Target="../media/image54.png"/><Relationship Id="rId5"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11.png"/><Relationship Id="rId4" Type="http://schemas.openxmlformats.org/officeDocument/2006/relationships/image" Target="../media/image15.png"/><Relationship Id="rId5"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50.png"/><Relationship Id="rId4" Type="http://schemas.openxmlformats.org/officeDocument/2006/relationships/image" Target="../media/image32.png"/><Relationship Id="rId5" Type="http://schemas.openxmlformats.org/officeDocument/2006/relationships/image" Target="../media/image30.png"/><Relationship Id="rId6" Type="http://schemas.openxmlformats.org/officeDocument/2006/relationships/image" Target="../media/image4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5.png"/><Relationship Id="rId4" Type="http://schemas.openxmlformats.org/officeDocument/2006/relationships/image" Target="../media/image39.png"/><Relationship Id="rId5" Type="http://schemas.openxmlformats.org/officeDocument/2006/relationships/image" Target="../media/image38.png"/><Relationship Id="rId6"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3.png"/><Relationship Id="rId9" Type="http://schemas.openxmlformats.org/officeDocument/2006/relationships/image" Target="../media/image10.png"/><Relationship Id="rId5" Type="http://schemas.openxmlformats.org/officeDocument/2006/relationships/image" Target="../media/image14.png"/><Relationship Id="rId6" Type="http://schemas.openxmlformats.org/officeDocument/2006/relationships/image" Target="../media/image12.png"/><Relationship Id="rId7" Type="http://schemas.openxmlformats.org/officeDocument/2006/relationships/image" Target="../media/image11.png"/><Relationship Id="rId8"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6.png"/><Relationship Id="rId5" Type="http://schemas.openxmlformats.org/officeDocument/2006/relationships/image" Target="../media/image5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18.png"/><Relationship Id="rId9" Type="http://schemas.openxmlformats.org/officeDocument/2006/relationships/image" Target="../media/image27.png"/><Relationship Id="rId5" Type="http://schemas.openxmlformats.org/officeDocument/2006/relationships/image" Target="../media/image21.png"/><Relationship Id="rId6" Type="http://schemas.openxmlformats.org/officeDocument/2006/relationships/image" Target="../media/image19.png"/><Relationship Id="rId7" Type="http://schemas.openxmlformats.org/officeDocument/2006/relationships/image" Target="../media/image23.png"/><Relationship Id="rId8"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1"/>
          <p:cNvSpPr txBox="1"/>
          <p:nvPr>
            <p:ph type="ctrTitle"/>
          </p:nvPr>
        </p:nvSpPr>
        <p:spPr>
          <a:xfrm>
            <a:off x="1372052" y="1201775"/>
            <a:ext cx="63999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A1C448"/>
                </a:solidFill>
              </a:rPr>
              <a:t>Data Management: H-E-B</a:t>
            </a:r>
            <a:endParaRPr/>
          </a:p>
        </p:txBody>
      </p:sp>
      <p:sp>
        <p:nvSpPr>
          <p:cNvPr id="133" name="Google Shape;133;p21"/>
          <p:cNvSpPr txBox="1"/>
          <p:nvPr>
            <p:ph idx="1" type="subTitle"/>
          </p:nvPr>
        </p:nvSpPr>
        <p:spPr>
          <a:xfrm>
            <a:off x="1551450" y="3283775"/>
            <a:ext cx="60411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Debleena Das, Han Yi Jiang, Noah Placke, Mounika Tarigopula, Sarah Teng, Katherine Wroble</a:t>
            </a:r>
            <a:endParaRPr/>
          </a:p>
        </p:txBody>
      </p:sp>
      <p:pic>
        <p:nvPicPr>
          <p:cNvPr id="134" name="Google Shape;134;p21"/>
          <p:cNvPicPr preferRelativeResize="0"/>
          <p:nvPr/>
        </p:nvPicPr>
        <p:blipFill>
          <a:blip r:embed="rId3">
            <a:alphaModFix/>
          </a:blip>
          <a:stretch>
            <a:fillRect/>
          </a:stretch>
        </p:blipFill>
        <p:spPr>
          <a:xfrm>
            <a:off x="7221575" y="0"/>
            <a:ext cx="1998375" cy="3157801"/>
          </a:xfrm>
          <a:prstGeom prst="rect">
            <a:avLst/>
          </a:prstGeom>
          <a:noFill/>
          <a:ln>
            <a:noFill/>
          </a:ln>
        </p:spPr>
      </p:pic>
      <p:pic>
        <p:nvPicPr>
          <p:cNvPr id="135" name="Google Shape;135;p21"/>
          <p:cNvPicPr preferRelativeResize="0"/>
          <p:nvPr/>
        </p:nvPicPr>
        <p:blipFill>
          <a:blip r:embed="rId4">
            <a:alphaModFix/>
          </a:blip>
          <a:stretch>
            <a:fillRect/>
          </a:stretch>
        </p:blipFill>
        <p:spPr>
          <a:xfrm>
            <a:off x="8179745" y="2643400"/>
            <a:ext cx="1109925" cy="1260051"/>
          </a:xfrm>
          <a:prstGeom prst="rect">
            <a:avLst/>
          </a:prstGeom>
          <a:noFill/>
          <a:ln>
            <a:noFill/>
          </a:ln>
        </p:spPr>
      </p:pic>
      <p:pic>
        <p:nvPicPr>
          <p:cNvPr id="136" name="Google Shape;136;p21"/>
          <p:cNvPicPr preferRelativeResize="0"/>
          <p:nvPr/>
        </p:nvPicPr>
        <p:blipFill>
          <a:blip r:embed="rId5">
            <a:alphaModFix/>
          </a:blip>
          <a:stretch>
            <a:fillRect/>
          </a:stretch>
        </p:blipFill>
        <p:spPr>
          <a:xfrm>
            <a:off x="2420452" y="3981975"/>
            <a:ext cx="1109925" cy="1206054"/>
          </a:xfrm>
          <a:prstGeom prst="rect">
            <a:avLst/>
          </a:prstGeom>
          <a:noFill/>
          <a:ln>
            <a:noFill/>
          </a:ln>
        </p:spPr>
      </p:pic>
      <p:pic>
        <p:nvPicPr>
          <p:cNvPr id="137" name="Google Shape;137;p21"/>
          <p:cNvPicPr preferRelativeResize="0"/>
          <p:nvPr/>
        </p:nvPicPr>
        <p:blipFill>
          <a:blip r:embed="rId6">
            <a:alphaModFix/>
          </a:blip>
          <a:stretch>
            <a:fillRect/>
          </a:stretch>
        </p:blipFill>
        <p:spPr>
          <a:xfrm rot="-10655035">
            <a:off x="7066130" y="-826565"/>
            <a:ext cx="2500839" cy="2471897"/>
          </a:xfrm>
          <a:prstGeom prst="rect">
            <a:avLst/>
          </a:prstGeom>
          <a:noFill/>
          <a:ln>
            <a:noFill/>
          </a:ln>
        </p:spPr>
      </p:pic>
      <p:pic>
        <p:nvPicPr>
          <p:cNvPr id="138" name="Google Shape;138;p21"/>
          <p:cNvPicPr preferRelativeResize="0"/>
          <p:nvPr/>
        </p:nvPicPr>
        <p:blipFill>
          <a:blip r:embed="rId7">
            <a:alphaModFix/>
          </a:blip>
          <a:stretch>
            <a:fillRect/>
          </a:stretch>
        </p:blipFill>
        <p:spPr>
          <a:xfrm rot="2369999">
            <a:off x="515588" y="4212270"/>
            <a:ext cx="977225" cy="991905"/>
          </a:xfrm>
          <a:prstGeom prst="rect">
            <a:avLst/>
          </a:prstGeom>
          <a:noFill/>
          <a:ln>
            <a:noFill/>
          </a:ln>
        </p:spPr>
      </p:pic>
      <p:pic>
        <p:nvPicPr>
          <p:cNvPr id="139" name="Google Shape;139;p21"/>
          <p:cNvPicPr preferRelativeResize="0"/>
          <p:nvPr/>
        </p:nvPicPr>
        <p:blipFill>
          <a:blip r:embed="rId8">
            <a:alphaModFix/>
          </a:blip>
          <a:stretch>
            <a:fillRect/>
          </a:stretch>
        </p:blipFill>
        <p:spPr>
          <a:xfrm>
            <a:off x="6800951" y="-116462"/>
            <a:ext cx="1165324" cy="1051699"/>
          </a:xfrm>
          <a:prstGeom prst="rect">
            <a:avLst/>
          </a:prstGeom>
          <a:noFill/>
          <a:ln>
            <a:noFill/>
          </a:ln>
        </p:spPr>
      </p:pic>
      <p:pic>
        <p:nvPicPr>
          <p:cNvPr id="140" name="Google Shape;140;p21"/>
          <p:cNvPicPr preferRelativeResize="0"/>
          <p:nvPr/>
        </p:nvPicPr>
        <p:blipFill>
          <a:blip r:embed="rId9">
            <a:alphaModFix/>
          </a:blip>
          <a:stretch>
            <a:fillRect/>
          </a:stretch>
        </p:blipFill>
        <p:spPr>
          <a:xfrm rot="2221433">
            <a:off x="-29871" y="1948361"/>
            <a:ext cx="1649503" cy="3463424"/>
          </a:xfrm>
          <a:prstGeom prst="rect">
            <a:avLst/>
          </a:prstGeom>
          <a:noFill/>
          <a:ln>
            <a:noFill/>
          </a:ln>
        </p:spPr>
      </p:pic>
      <p:pic>
        <p:nvPicPr>
          <p:cNvPr id="141" name="Google Shape;141;p21"/>
          <p:cNvPicPr preferRelativeResize="0"/>
          <p:nvPr/>
        </p:nvPicPr>
        <p:blipFill>
          <a:blip r:embed="rId10">
            <a:alphaModFix/>
          </a:blip>
          <a:stretch>
            <a:fillRect/>
          </a:stretch>
        </p:blipFill>
        <p:spPr>
          <a:xfrm>
            <a:off x="1183023" y="3954975"/>
            <a:ext cx="1374378" cy="1260050"/>
          </a:xfrm>
          <a:prstGeom prst="rect">
            <a:avLst/>
          </a:prstGeom>
          <a:noFill/>
          <a:ln>
            <a:noFill/>
          </a:ln>
        </p:spPr>
      </p:pic>
      <p:pic>
        <p:nvPicPr>
          <p:cNvPr id="142" name="Google Shape;142;p21"/>
          <p:cNvPicPr preferRelativeResize="0"/>
          <p:nvPr/>
        </p:nvPicPr>
        <p:blipFill>
          <a:blip r:embed="rId11">
            <a:alphaModFix/>
          </a:blip>
          <a:stretch>
            <a:fillRect/>
          </a:stretch>
        </p:blipFill>
        <p:spPr>
          <a:xfrm>
            <a:off x="-120523" y="1435815"/>
            <a:ext cx="1109925" cy="132356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0"/>
          <p:cNvSpPr txBox="1"/>
          <p:nvPr>
            <p:ph type="ctrTitle"/>
          </p:nvPr>
        </p:nvSpPr>
        <p:spPr>
          <a:xfrm>
            <a:off x="632050" y="236850"/>
            <a:ext cx="6965700" cy="60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Customer Transactional Database ERD</a:t>
            </a:r>
            <a:endParaRPr/>
          </a:p>
        </p:txBody>
      </p:sp>
      <p:pic>
        <p:nvPicPr>
          <p:cNvPr id="296" name="Google Shape;296;p30"/>
          <p:cNvPicPr preferRelativeResize="0"/>
          <p:nvPr/>
        </p:nvPicPr>
        <p:blipFill>
          <a:blip r:embed="rId3">
            <a:alphaModFix/>
          </a:blip>
          <a:stretch>
            <a:fillRect/>
          </a:stretch>
        </p:blipFill>
        <p:spPr>
          <a:xfrm>
            <a:off x="3143250" y="622050"/>
            <a:ext cx="2754150" cy="4325025"/>
          </a:xfrm>
          <a:prstGeom prst="rect">
            <a:avLst/>
          </a:prstGeom>
          <a:noFill/>
          <a:ln>
            <a:noFill/>
          </a:ln>
        </p:spPr>
      </p:pic>
      <p:pic>
        <p:nvPicPr>
          <p:cNvPr id="297" name="Google Shape;297;p30"/>
          <p:cNvPicPr preferRelativeResize="0"/>
          <p:nvPr/>
        </p:nvPicPr>
        <p:blipFill>
          <a:blip r:embed="rId4">
            <a:alphaModFix/>
          </a:blip>
          <a:stretch>
            <a:fillRect/>
          </a:stretch>
        </p:blipFill>
        <p:spPr>
          <a:xfrm rot="-4874786">
            <a:off x="5753830" y="2331121"/>
            <a:ext cx="5394235" cy="1148299"/>
          </a:xfrm>
          <a:prstGeom prst="rect">
            <a:avLst/>
          </a:prstGeom>
          <a:noFill/>
          <a:ln>
            <a:noFill/>
          </a:ln>
        </p:spPr>
      </p:pic>
      <p:pic>
        <p:nvPicPr>
          <p:cNvPr id="298" name="Google Shape;298;p30"/>
          <p:cNvPicPr preferRelativeResize="0"/>
          <p:nvPr/>
        </p:nvPicPr>
        <p:blipFill>
          <a:blip r:embed="rId5">
            <a:alphaModFix/>
          </a:blip>
          <a:stretch>
            <a:fillRect/>
          </a:stretch>
        </p:blipFill>
        <p:spPr>
          <a:xfrm rot="-1137467">
            <a:off x="7172659" y="3625130"/>
            <a:ext cx="1126381" cy="1604725"/>
          </a:xfrm>
          <a:prstGeom prst="rect">
            <a:avLst/>
          </a:prstGeom>
          <a:noFill/>
          <a:ln>
            <a:noFill/>
          </a:ln>
        </p:spPr>
      </p:pic>
      <p:pic>
        <p:nvPicPr>
          <p:cNvPr id="299" name="Google Shape;299;p30"/>
          <p:cNvPicPr preferRelativeResize="0"/>
          <p:nvPr/>
        </p:nvPicPr>
        <p:blipFill>
          <a:blip r:embed="rId6">
            <a:alphaModFix/>
          </a:blip>
          <a:stretch>
            <a:fillRect/>
          </a:stretch>
        </p:blipFill>
        <p:spPr>
          <a:xfrm rot="2569755">
            <a:off x="8278324" y="3531637"/>
            <a:ext cx="1126385" cy="176798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1"/>
          <p:cNvSpPr txBox="1"/>
          <p:nvPr>
            <p:ph type="ctrTitle"/>
          </p:nvPr>
        </p:nvSpPr>
        <p:spPr>
          <a:xfrm>
            <a:off x="615225" y="333450"/>
            <a:ext cx="6890100" cy="60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Inventory</a:t>
            </a:r>
            <a:r>
              <a:rPr lang="en"/>
              <a:t> transactional Database ERD</a:t>
            </a:r>
            <a:endParaRPr/>
          </a:p>
        </p:txBody>
      </p:sp>
      <p:pic>
        <p:nvPicPr>
          <p:cNvPr id="305" name="Google Shape;305;p31"/>
          <p:cNvPicPr preferRelativeResize="0"/>
          <p:nvPr/>
        </p:nvPicPr>
        <p:blipFill>
          <a:blip r:embed="rId3">
            <a:alphaModFix/>
          </a:blip>
          <a:stretch>
            <a:fillRect/>
          </a:stretch>
        </p:blipFill>
        <p:spPr>
          <a:xfrm>
            <a:off x="2210025" y="696300"/>
            <a:ext cx="4723949" cy="4220049"/>
          </a:xfrm>
          <a:prstGeom prst="rect">
            <a:avLst/>
          </a:prstGeom>
          <a:noFill/>
          <a:ln>
            <a:noFill/>
          </a:ln>
        </p:spPr>
      </p:pic>
      <p:pic>
        <p:nvPicPr>
          <p:cNvPr id="306" name="Google Shape;306;p31"/>
          <p:cNvPicPr preferRelativeResize="0"/>
          <p:nvPr/>
        </p:nvPicPr>
        <p:blipFill>
          <a:blip r:embed="rId4">
            <a:alphaModFix/>
          </a:blip>
          <a:stretch>
            <a:fillRect/>
          </a:stretch>
        </p:blipFill>
        <p:spPr>
          <a:xfrm>
            <a:off x="262094" y="3406397"/>
            <a:ext cx="1226051" cy="1195993"/>
          </a:xfrm>
          <a:prstGeom prst="rect">
            <a:avLst/>
          </a:prstGeom>
          <a:noFill/>
          <a:ln>
            <a:noFill/>
          </a:ln>
        </p:spPr>
      </p:pic>
      <p:pic>
        <p:nvPicPr>
          <p:cNvPr id="307" name="Google Shape;307;p31"/>
          <p:cNvPicPr preferRelativeResize="0"/>
          <p:nvPr/>
        </p:nvPicPr>
        <p:blipFill>
          <a:blip r:embed="rId5">
            <a:alphaModFix/>
          </a:blip>
          <a:stretch>
            <a:fillRect/>
          </a:stretch>
        </p:blipFill>
        <p:spPr>
          <a:xfrm rot="-1232504">
            <a:off x="-241576" y="4078356"/>
            <a:ext cx="1226039" cy="1177017"/>
          </a:xfrm>
          <a:prstGeom prst="rect">
            <a:avLst/>
          </a:prstGeom>
          <a:noFill/>
          <a:ln>
            <a:noFill/>
          </a:ln>
        </p:spPr>
      </p:pic>
      <p:pic>
        <p:nvPicPr>
          <p:cNvPr id="308" name="Google Shape;308;p31"/>
          <p:cNvPicPr preferRelativeResize="0"/>
          <p:nvPr/>
        </p:nvPicPr>
        <p:blipFill>
          <a:blip r:embed="rId6">
            <a:alphaModFix/>
          </a:blip>
          <a:stretch>
            <a:fillRect/>
          </a:stretch>
        </p:blipFill>
        <p:spPr>
          <a:xfrm>
            <a:off x="1388804" y="3691856"/>
            <a:ext cx="1226046" cy="1430936"/>
          </a:xfrm>
          <a:prstGeom prst="rect">
            <a:avLst/>
          </a:prstGeom>
          <a:noFill/>
          <a:ln>
            <a:noFill/>
          </a:ln>
        </p:spPr>
      </p:pic>
      <p:pic>
        <p:nvPicPr>
          <p:cNvPr id="309" name="Google Shape;309;p31"/>
          <p:cNvPicPr preferRelativeResize="0"/>
          <p:nvPr/>
        </p:nvPicPr>
        <p:blipFill>
          <a:blip r:embed="rId7">
            <a:alphaModFix/>
          </a:blip>
          <a:stretch>
            <a:fillRect/>
          </a:stretch>
        </p:blipFill>
        <p:spPr>
          <a:xfrm rot="794833">
            <a:off x="672139" y="4177243"/>
            <a:ext cx="1226037" cy="127785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2"/>
          <p:cNvSpPr txBox="1"/>
          <p:nvPr>
            <p:ph type="ctrTitle"/>
          </p:nvPr>
        </p:nvSpPr>
        <p:spPr>
          <a:xfrm>
            <a:off x="615225" y="333450"/>
            <a:ext cx="6814500" cy="60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Transactions</a:t>
            </a:r>
            <a:r>
              <a:rPr lang="en"/>
              <a:t> Transactional Database ERD</a:t>
            </a:r>
            <a:endParaRPr/>
          </a:p>
        </p:txBody>
      </p:sp>
      <p:pic>
        <p:nvPicPr>
          <p:cNvPr id="315" name="Google Shape;315;p32"/>
          <p:cNvPicPr preferRelativeResize="0"/>
          <p:nvPr/>
        </p:nvPicPr>
        <p:blipFill>
          <a:blip r:embed="rId3">
            <a:alphaModFix/>
          </a:blip>
          <a:stretch>
            <a:fillRect/>
          </a:stretch>
        </p:blipFill>
        <p:spPr>
          <a:xfrm>
            <a:off x="3174050" y="634950"/>
            <a:ext cx="2512224" cy="4480124"/>
          </a:xfrm>
          <a:prstGeom prst="rect">
            <a:avLst/>
          </a:prstGeom>
          <a:noFill/>
          <a:ln>
            <a:noFill/>
          </a:ln>
        </p:spPr>
      </p:pic>
      <p:pic>
        <p:nvPicPr>
          <p:cNvPr id="316" name="Google Shape;316;p32"/>
          <p:cNvPicPr preferRelativeResize="0"/>
          <p:nvPr/>
        </p:nvPicPr>
        <p:blipFill>
          <a:blip r:embed="rId4">
            <a:alphaModFix/>
          </a:blip>
          <a:stretch>
            <a:fillRect/>
          </a:stretch>
        </p:blipFill>
        <p:spPr>
          <a:xfrm>
            <a:off x="7711549" y="-1026875"/>
            <a:ext cx="2702722" cy="2715985"/>
          </a:xfrm>
          <a:prstGeom prst="rect">
            <a:avLst/>
          </a:prstGeom>
          <a:noFill/>
          <a:ln>
            <a:noFill/>
          </a:ln>
        </p:spPr>
      </p:pic>
      <p:pic>
        <p:nvPicPr>
          <p:cNvPr id="317" name="Google Shape;317;p32"/>
          <p:cNvPicPr preferRelativeResize="0"/>
          <p:nvPr/>
        </p:nvPicPr>
        <p:blipFill>
          <a:blip r:embed="rId5">
            <a:alphaModFix/>
          </a:blip>
          <a:stretch>
            <a:fillRect/>
          </a:stretch>
        </p:blipFill>
        <p:spPr>
          <a:xfrm rot="4579968">
            <a:off x="7649626" y="557961"/>
            <a:ext cx="2258474" cy="22323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3"/>
          <p:cNvSpPr txBox="1"/>
          <p:nvPr>
            <p:ph type="ctrTitle"/>
          </p:nvPr>
        </p:nvSpPr>
        <p:spPr>
          <a:xfrm>
            <a:off x="1870200" y="2127525"/>
            <a:ext cx="5403600" cy="25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WAREHOUSE</a:t>
            </a:r>
            <a:endParaRPr/>
          </a:p>
        </p:txBody>
      </p:sp>
      <p:sp>
        <p:nvSpPr>
          <p:cNvPr id="323" name="Google Shape;323;p33"/>
          <p:cNvSpPr txBox="1"/>
          <p:nvPr>
            <p:ph idx="1" type="subTitle"/>
          </p:nvPr>
        </p:nvSpPr>
        <p:spPr>
          <a:xfrm>
            <a:off x="3013650" y="2454225"/>
            <a:ext cx="3116700" cy="15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t>How we would structure H-E-B’s </a:t>
            </a:r>
            <a:endParaRPr sz="1000"/>
          </a:p>
          <a:p>
            <a:pPr indent="0" lvl="0" marL="0" rtl="0" algn="ctr">
              <a:spcBef>
                <a:spcPts val="0"/>
              </a:spcBef>
              <a:spcAft>
                <a:spcPts val="0"/>
              </a:spcAft>
              <a:buClr>
                <a:schemeClr val="dk1"/>
              </a:buClr>
              <a:buSzPts val="1100"/>
              <a:buFont typeface="Arial"/>
              <a:buNone/>
            </a:pPr>
            <a:r>
              <a:rPr lang="en" sz="1000"/>
              <a:t>data warehouse architecture</a:t>
            </a:r>
            <a:endParaRPr sz="1000"/>
          </a:p>
          <a:p>
            <a:pPr indent="0" lvl="0" marL="0" rtl="0" algn="ctr">
              <a:spcBef>
                <a:spcPts val="0"/>
              </a:spcBef>
              <a:spcAft>
                <a:spcPts val="0"/>
              </a:spcAft>
              <a:buClr>
                <a:schemeClr val="dk1"/>
              </a:buClr>
              <a:buSzPts val="1100"/>
              <a:buFont typeface="Arial"/>
              <a:buNone/>
            </a:pPr>
            <a:r>
              <a:t/>
            </a:r>
            <a:endParaRPr sz="1000"/>
          </a:p>
          <a:p>
            <a:pPr indent="0" lvl="0" marL="0" rtl="0" algn="ctr">
              <a:spcBef>
                <a:spcPts val="0"/>
              </a:spcBef>
              <a:spcAft>
                <a:spcPts val="0"/>
              </a:spcAft>
              <a:buClr>
                <a:schemeClr val="dk1"/>
              </a:buClr>
              <a:buSzPts val="1100"/>
              <a:buFont typeface="Arial"/>
              <a:buNone/>
            </a:pPr>
            <a:r>
              <a:t/>
            </a:r>
            <a:endParaRPr sz="1000"/>
          </a:p>
          <a:p>
            <a:pPr indent="0" lvl="0" marL="0" rtl="0" algn="ctr">
              <a:spcBef>
                <a:spcPts val="0"/>
              </a:spcBef>
              <a:spcAft>
                <a:spcPts val="0"/>
              </a:spcAft>
              <a:buNone/>
            </a:pPr>
            <a:r>
              <a:t/>
            </a:r>
            <a:endParaRPr/>
          </a:p>
        </p:txBody>
      </p:sp>
      <p:pic>
        <p:nvPicPr>
          <p:cNvPr id="324" name="Google Shape;324;p33"/>
          <p:cNvPicPr preferRelativeResize="0"/>
          <p:nvPr/>
        </p:nvPicPr>
        <p:blipFill>
          <a:blip r:embed="rId3">
            <a:alphaModFix/>
          </a:blip>
          <a:stretch>
            <a:fillRect/>
          </a:stretch>
        </p:blipFill>
        <p:spPr>
          <a:xfrm>
            <a:off x="5822399" y="3709754"/>
            <a:ext cx="1670011" cy="1768350"/>
          </a:xfrm>
          <a:prstGeom prst="rect">
            <a:avLst/>
          </a:prstGeom>
          <a:noFill/>
          <a:ln>
            <a:noFill/>
          </a:ln>
        </p:spPr>
      </p:pic>
      <p:sp>
        <p:nvSpPr>
          <p:cNvPr id="325" name="Google Shape;325;p33"/>
          <p:cNvSpPr txBox="1"/>
          <p:nvPr>
            <p:ph idx="2" type="title"/>
          </p:nvPr>
        </p:nvSpPr>
        <p:spPr>
          <a:xfrm>
            <a:off x="3897150" y="1361375"/>
            <a:ext cx="1349700" cy="60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pic>
        <p:nvPicPr>
          <p:cNvPr id="326" name="Google Shape;326;p33"/>
          <p:cNvPicPr preferRelativeResize="0"/>
          <p:nvPr/>
        </p:nvPicPr>
        <p:blipFill>
          <a:blip r:embed="rId4">
            <a:alphaModFix/>
          </a:blip>
          <a:stretch>
            <a:fillRect/>
          </a:stretch>
        </p:blipFill>
        <p:spPr>
          <a:xfrm>
            <a:off x="7064484" y="3166276"/>
            <a:ext cx="2225666" cy="2625849"/>
          </a:xfrm>
          <a:prstGeom prst="rect">
            <a:avLst/>
          </a:prstGeom>
          <a:noFill/>
          <a:ln>
            <a:noFill/>
          </a:ln>
        </p:spPr>
      </p:pic>
      <p:pic>
        <p:nvPicPr>
          <p:cNvPr id="327" name="Google Shape;327;p33"/>
          <p:cNvPicPr preferRelativeResize="0"/>
          <p:nvPr/>
        </p:nvPicPr>
        <p:blipFill>
          <a:blip r:embed="rId5">
            <a:alphaModFix/>
          </a:blip>
          <a:stretch>
            <a:fillRect/>
          </a:stretch>
        </p:blipFill>
        <p:spPr>
          <a:xfrm>
            <a:off x="2444947" y="3275076"/>
            <a:ext cx="2762071" cy="2786977"/>
          </a:xfrm>
          <a:prstGeom prst="rect">
            <a:avLst/>
          </a:prstGeom>
          <a:noFill/>
          <a:ln>
            <a:noFill/>
          </a:ln>
        </p:spPr>
      </p:pic>
      <p:pic>
        <p:nvPicPr>
          <p:cNvPr id="328" name="Google Shape;328;p33"/>
          <p:cNvPicPr preferRelativeResize="0"/>
          <p:nvPr/>
        </p:nvPicPr>
        <p:blipFill>
          <a:blip r:embed="rId6">
            <a:alphaModFix/>
          </a:blip>
          <a:stretch>
            <a:fillRect/>
          </a:stretch>
        </p:blipFill>
        <p:spPr>
          <a:xfrm>
            <a:off x="1829677" y="3564767"/>
            <a:ext cx="1731910" cy="2097667"/>
          </a:xfrm>
          <a:prstGeom prst="rect">
            <a:avLst/>
          </a:prstGeom>
          <a:noFill/>
          <a:ln>
            <a:noFill/>
          </a:ln>
        </p:spPr>
      </p:pic>
      <p:pic>
        <p:nvPicPr>
          <p:cNvPr id="329" name="Google Shape;329;p33"/>
          <p:cNvPicPr preferRelativeResize="0"/>
          <p:nvPr/>
        </p:nvPicPr>
        <p:blipFill>
          <a:blip r:embed="rId7">
            <a:alphaModFix/>
          </a:blip>
          <a:stretch>
            <a:fillRect/>
          </a:stretch>
        </p:blipFill>
        <p:spPr>
          <a:xfrm>
            <a:off x="-503175" y="3768265"/>
            <a:ext cx="1582008" cy="1690668"/>
          </a:xfrm>
          <a:prstGeom prst="rect">
            <a:avLst/>
          </a:prstGeom>
          <a:noFill/>
          <a:ln>
            <a:noFill/>
          </a:ln>
        </p:spPr>
      </p:pic>
      <p:pic>
        <p:nvPicPr>
          <p:cNvPr id="330" name="Google Shape;330;p33"/>
          <p:cNvPicPr preferRelativeResize="0"/>
          <p:nvPr/>
        </p:nvPicPr>
        <p:blipFill>
          <a:blip r:embed="rId8">
            <a:alphaModFix/>
          </a:blip>
          <a:stretch>
            <a:fillRect/>
          </a:stretch>
        </p:blipFill>
        <p:spPr>
          <a:xfrm>
            <a:off x="847773" y="3709750"/>
            <a:ext cx="1299312" cy="2003005"/>
          </a:xfrm>
          <a:prstGeom prst="rect">
            <a:avLst/>
          </a:prstGeom>
          <a:noFill/>
          <a:ln>
            <a:noFill/>
          </a:ln>
        </p:spPr>
      </p:pic>
      <p:pic>
        <p:nvPicPr>
          <p:cNvPr id="331" name="Google Shape;331;p33"/>
          <p:cNvPicPr preferRelativeResize="0"/>
          <p:nvPr/>
        </p:nvPicPr>
        <p:blipFill>
          <a:blip r:embed="rId9">
            <a:alphaModFix/>
          </a:blip>
          <a:stretch>
            <a:fillRect/>
          </a:stretch>
        </p:blipFill>
        <p:spPr>
          <a:xfrm>
            <a:off x="4753813" y="3662024"/>
            <a:ext cx="1162152" cy="186378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4"/>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Purpose of Data warehouse</a:t>
            </a:r>
            <a:endParaRPr/>
          </a:p>
        </p:txBody>
      </p:sp>
      <p:sp>
        <p:nvSpPr>
          <p:cNvPr id="337" name="Google Shape;337;p34"/>
          <p:cNvSpPr txBox="1"/>
          <p:nvPr>
            <p:ph idx="1" type="body"/>
          </p:nvPr>
        </p:nvSpPr>
        <p:spPr>
          <a:xfrm>
            <a:off x="643800" y="1076275"/>
            <a:ext cx="6358800" cy="3416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sz="1300"/>
              <a:t>Data warehouse is a central repository of data that can be used to analyze and make decisions.</a:t>
            </a:r>
            <a:endParaRPr sz="1300"/>
          </a:p>
          <a:p>
            <a:pPr indent="-311150" lvl="0" marL="457200" rtl="0" algn="l">
              <a:spcBef>
                <a:spcPts val="0"/>
              </a:spcBef>
              <a:spcAft>
                <a:spcPts val="0"/>
              </a:spcAft>
              <a:buSzPts val="1300"/>
              <a:buAutoNum type="arabicPeriod"/>
            </a:pPr>
            <a:r>
              <a:rPr lang="en" sz="1300"/>
              <a:t>Data warehouse takes data coming from transactional systems, and extract, transform and load into data warehouse database.</a:t>
            </a:r>
            <a:endParaRPr sz="1300"/>
          </a:p>
          <a:p>
            <a:pPr indent="-311150" lvl="0" marL="457200" rtl="0" algn="l">
              <a:spcBef>
                <a:spcPts val="0"/>
              </a:spcBef>
              <a:spcAft>
                <a:spcPts val="0"/>
              </a:spcAft>
              <a:buSzPts val="1300"/>
              <a:buAutoNum type="arabicPeriod"/>
            </a:pPr>
            <a:r>
              <a:rPr lang="en" sz="1300"/>
              <a:t>Data warehouse is usually built with third normal form.</a:t>
            </a:r>
            <a:endParaRPr sz="1300"/>
          </a:p>
          <a:p>
            <a:pPr indent="-311150" lvl="1" marL="914400" rtl="0" algn="l">
              <a:spcBef>
                <a:spcPts val="0"/>
              </a:spcBef>
              <a:spcAft>
                <a:spcPts val="0"/>
              </a:spcAft>
              <a:buSzPts val="1300"/>
              <a:buAutoNum type="alphaLcPeriod"/>
            </a:pPr>
            <a:r>
              <a:rPr lang="en" sz="1300"/>
              <a:t>Normalized database reduces data redundancy and ensure data get stored logically.</a:t>
            </a:r>
            <a:endParaRPr sz="1300"/>
          </a:p>
          <a:p>
            <a:pPr indent="-311150" lvl="1" marL="914400" rtl="0" algn="l">
              <a:spcBef>
                <a:spcPts val="0"/>
              </a:spcBef>
              <a:spcAft>
                <a:spcPts val="0"/>
              </a:spcAft>
              <a:buSzPts val="1300"/>
              <a:buAutoNum type="alphaLcPeriod"/>
            </a:pPr>
            <a:r>
              <a:rPr lang="en" sz="1300"/>
              <a:t>Ensure only related data is stored in each table.</a:t>
            </a:r>
            <a:endParaRPr sz="1300"/>
          </a:p>
          <a:p>
            <a:pPr indent="-311150" lvl="1" marL="914400" rtl="0" algn="l">
              <a:spcBef>
                <a:spcPts val="0"/>
              </a:spcBef>
              <a:spcAft>
                <a:spcPts val="0"/>
              </a:spcAft>
              <a:buSzPts val="1300"/>
              <a:buAutoNum type="alphaLcPeriod"/>
            </a:pPr>
            <a:r>
              <a:rPr lang="en" sz="1300"/>
              <a:t>With normalized data, </a:t>
            </a:r>
            <a:r>
              <a:rPr lang="en" sz="1300"/>
              <a:t>it's</a:t>
            </a:r>
            <a:r>
              <a:rPr lang="en" sz="1300"/>
              <a:t> much easier to analyze and make predictions.</a:t>
            </a:r>
            <a:endParaRPr sz="1300"/>
          </a:p>
        </p:txBody>
      </p:sp>
      <p:sp>
        <p:nvSpPr>
          <p:cNvPr id="338" name="Google Shape;338;p34"/>
          <p:cNvSpPr/>
          <p:nvPr/>
        </p:nvSpPr>
        <p:spPr>
          <a:xfrm>
            <a:off x="6978370" y="2773297"/>
            <a:ext cx="2008500" cy="2008500"/>
          </a:xfrm>
          <a:prstGeom prst="ellipse">
            <a:avLst/>
          </a:prstGeom>
          <a:solidFill>
            <a:srgbClr val="EA9999">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9" name="Google Shape;339;p34"/>
          <p:cNvPicPr preferRelativeResize="0"/>
          <p:nvPr/>
        </p:nvPicPr>
        <p:blipFill>
          <a:blip r:embed="rId3">
            <a:alphaModFix/>
          </a:blip>
          <a:stretch>
            <a:fillRect/>
          </a:stretch>
        </p:blipFill>
        <p:spPr>
          <a:xfrm rot="1496180">
            <a:off x="6938783" y="2880130"/>
            <a:ext cx="1619776" cy="1643987"/>
          </a:xfrm>
          <a:prstGeom prst="rect">
            <a:avLst/>
          </a:prstGeom>
          <a:noFill/>
          <a:ln>
            <a:noFill/>
          </a:ln>
        </p:spPr>
      </p:pic>
      <p:pic>
        <p:nvPicPr>
          <p:cNvPr id="340" name="Google Shape;340;p34"/>
          <p:cNvPicPr preferRelativeResize="0"/>
          <p:nvPr/>
        </p:nvPicPr>
        <p:blipFill>
          <a:blip r:embed="rId3">
            <a:alphaModFix/>
          </a:blip>
          <a:stretch>
            <a:fillRect/>
          </a:stretch>
        </p:blipFill>
        <p:spPr>
          <a:xfrm rot="1496180">
            <a:off x="7164689" y="3285433"/>
            <a:ext cx="1619776" cy="164398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5"/>
          <p:cNvSpPr txBox="1"/>
          <p:nvPr>
            <p:ph type="ctrTitle"/>
          </p:nvPr>
        </p:nvSpPr>
        <p:spPr>
          <a:xfrm>
            <a:off x="606825" y="236850"/>
            <a:ext cx="5403600" cy="60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H-E-B Data Warehouse Architecture</a:t>
            </a:r>
            <a:endParaRPr/>
          </a:p>
        </p:txBody>
      </p:sp>
      <p:pic>
        <p:nvPicPr>
          <p:cNvPr id="346" name="Google Shape;346;p35"/>
          <p:cNvPicPr preferRelativeResize="0"/>
          <p:nvPr/>
        </p:nvPicPr>
        <p:blipFill>
          <a:blip r:embed="rId3">
            <a:alphaModFix/>
          </a:blip>
          <a:stretch>
            <a:fillRect/>
          </a:stretch>
        </p:blipFill>
        <p:spPr>
          <a:xfrm>
            <a:off x="1224275" y="607250"/>
            <a:ext cx="6521297" cy="4450500"/>
          </a:xfrm>
          <a:prstGeom prst="rect">
            <a:avLst/>
          </a:prstGeom>
          <a:noFill/>
          <a:ln>
            <a:noFill/>
          </a:ln>
        </p:spPr>
      </p:pic>
      <p:pic>
        <p:nvPicPr>
          <p:cNvPr id="347" name="Google Shape;347;p35"/>
          <p:cNvPicPr preferRelativeResize="0"/>
          <p:nvPr/>
        </p:nvPicPr>
        <p:blipFill>
          <a:blip r:embed="rId4">
            <a:alphaModFix/>
          </a:blip>
          <a:stretch>
            <a:fillRect/>
          </a:stretch>
        </p:blipFill>
        <p:spPr>
          <a:xfrm>
            <a:off x="7152164" y="-870575"/>
            <a:ext cx="2197525" cy="1983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6"/>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Extract, Transform, Load (ETL)</a:t>
            </a:r>
            <a:endParaRPr/>
          </a:p>
        </p:txBody>
      </p:sp>
      <p:pic>
        <p:nvPicPr>
          <p:cNvPr id="353" name="Google Shape;353;p36"/>
          <p:cNvPicPr preferRelativeResize="0"/>
          <p:nvPr/>
        </p:nvPicPr>
        <p:blipFill>
          <a:blip r:embed="rId3">
            <a:alphaModFix/>
          </a:blip>
          <a:stretch>
            <a:fillRect/>
          </a:stretch>
        </p:blipFill>
        <p:spPr>
          <a:xfrm>
            <a:off x="615225" y="2564580"/>
            <a:ext cx="7958974" cy="1932070"/>
          </a:xfrm>
          <a:prstGeom prst="rect">
            <a:avLst/>
          </a:prstGeom>
          <a:noFill/>
          <a:ln>
            <a:noFill/>
          </a:ln>
        </p:spPr>
      </p:pic>
      <p:sp>
        <p:nvSpPr>
          <p:cNvPr id="354" name="Google Shape;354;p36"/>
          <p:cNvSpPr txBox="1"/>
          <p:nvPr/>
        </p:nvSpPr>
        <p:spPr>
          <a:xfrm>
            <a:off x="748100" y="1025875"/>
            <a:ext cx="7093200" cy="2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xygen Light"/>
                <a:ea typeface="Oxygen Light"/>
                <a:cs typeface="Oxygen Light"/>
                <a:sym typeface="Oxygen Light"/>
              </a:rPr>
              <a:t>For data that doesn’t need much transformation, we can simply select the columns we want from the transactional database to insert into the data warehouse database.</a:t>
            </a:r>
            <a:endParaRPr>
              <a:latin typeface="Oxygen Light"/>
              <a:ea typeface="Oxygen Light"/>
              <a:cs typeface="Oxygen Light"/>
              <a:sym typeface="Oxygen Light"/>
            </a:endParaRPr>
          </a:p>
        </p:txBody>
      </p:sp>
      <p:pic>
        <p:nvPicPr>
          <p:cNvPr id="355" name="Google Shape;355;p36"/>
          <p:cNvPicPr preferRelativeResize="0"/>
          <p:nvPr/>
        </p:nvPicPr>
        <p:blipFill>
          <a:blip r:embed="rId4">
            <a:alphaModFix/>
          </a:blip>
          <a:stretch>
            <a:fillRect/>
          </a:stretch>
        </p:blipFill>
        <p:spPr>
          <a:xfrm>
            <a:off x="615225" y="1805825"/>
            <a:ext cx="7909801" cy="606300"/>
          </a:xfrm>
          <a:prstGeom prst="rect">
            <a:avLst/>
          </a:prstGeom>
          <a:noFill/>
          <a:ln>
            <a:noFill/>
          </a:ln>
        </p:spPr>
      </p:pic>
      <p:pic>
        <p:nvPicPr>
          <p:cNvPr id="356" name="Google Shape;356;p36"/>
          <p:cNvPicPr preferRelativeResize="0"/>
          <p:nvPr/>
        </p:nvPicPr>
        <p:blipFill>
          <a:blip r:embed="rId5">
            <a:alphaModFix/>
          </a:blip>
          <a:stretch>
            <a:fillRect/>
          </a:stretch>
        </p:blipFill>
        <p:spPr>
          <a:xfrm rot="3307192">
            <a:off x="2461450" y="4837513"/>
            <a:ext cx="1711161" cy="1669425"/>
          </a:xfrm>
          <a:prstGeom prst="rect">
            <a:avLst/>
          </a:prstGeom>
          <a:noFill/>
          <a:ln>
            <a:noFill/>
          </a:ln>
        </p:spPr>
      </p:pic>
      <p:pic>
        <p:nvPicPr>
          <p:cNvPr id="357" name="Google Shape;357;p36"/>
          <p:cNvPicPr preferRelativeResize="0"/>
          <p:nvPr/>
        </p:nvPicPr>
        <p:blipFill>
          <a:blip r:embed="rId6">
            <a:alphaModFix/>
          </a:blip>
          <a:stretch>
            <a:fillRect/>
          </a:stretch>
        </p:blipFill>
        <p:spPr>
          <a:xfrm rot="-5613130">
            <a:off x="1206202" y="4530133"/>
            <a:ext cx="1651423" cy="1810986"/>
          </a:xfrm>
          <a:prstGeom prst="rect">
            <a:avLst/>
          </a:prstGeom>
          <a:noFill/>
          <a:ln>
            <a:noFill/>
          </a:ln>
        </p:spPr>
      </p:pic>
      <p:pic>
        <p:nvPicPr>
          <p:cNvPr id="358" name="Google Shape;358;p36"/>
          <p:cNvPicPr preferRelativeResize="0"/>
          <p:nvPr/>
        </p:nvPicPr>
        <p:blipFill>
          <a:blip r:embed="rId7">
            <a:alphaModFix/>
          </a:blip>
          <a:stretch>
            <a:fillRect/>
          </a:stretch>
        </p:blipFill>
        <p:spPr>
          <a:xfrm rot="5624885">
            <a:off x="-349403" y="4024308"/>
            <a:ext cx="2138783" cy="2114035"/>
          </a:xfrm>
          <a:prstGeom prst="rect">
            <a:avLst/>
          </a:prstGeom>
          <a:noFill/>
          <a:ln>
            <a:noFill/>
          </a:ln>
        </p:spPr>
      </p:pic>
      <p:pic>
        <p:nvPicPr>
          <p:cNvPr id="359" name="Google Shape;359;p36"/>
          <p:cNvPicPr preferRelativeResize="0"/>
          <p:nvPr/>
        </p:nvPicPr>
        <p:blipFill>
          <a:blip r:embed="rId8">
            <a:alphaModFix/>
          </a:blip>
          <a:stretch>
            <a:fillRect/>
          </a:stretch>
        </p:blipFill>
        <p:spPr>
          <a:xfrm>
            <a:off x="7997790" y="4184650"/>
            <a:ext cx="1705110" cy="1935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7"/>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Extract, Transform, Load (ETL)</a:t>
            </a:r>
            <a:endParaRPr/>
          </a:p>
        </p:txBody>
      </p:sp>
      <p:pic>
        <p:nvPicPr>
          <p:cNvPr id="365" name="Google Shape;365;p37"/>
          <p:cNvPicPr preferRelativeResize="0"/>
          <p:nvPr/>
        </p:nvPicPr>
        <p:blipFill>
          <a:blip r:embed="rId3">
            <a:alphaModFix/>
          </a:blip>
          <a:stretch>
            <a:fillRect/>
          </a:stretch>
        </p:blipFill>
        <p:spPr>
          <a:xfrm>
            <a:off x="395100" y="2823475"/>
            <a:ext cx="7778826" cy="2001225"/>
          </a:xfrm>
          <a:prstGeom prst="rect">
            <a:avLst/>
          </a:prstGeom>
          <a:noFill/>
          <a:ln>
            <a:noFill/>
          </a:ln>
        </p:spPr>
      </p:pic>
      <p:sp>
        <p:nvSpPr>
          <p:cNvPr id="366" name="Google Shape;366;p37"/>
          <p:cNvSpPr txBox="1"/>
          <p:nvPr/>
        </p:nvSpPr>
        <p:spPr>
          <a:xfrm>
            <a:off x="395100" y="967050"/>
            <a:ext cx="8101800" cy="4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xygen Light"/>
                <a:ea typeface="Oxygen Light"/>
                <a:cs typeface="Oxygen Light"/>
                <a:sym typeface="Oxygen Light"/>
              </a:rPr>
              <a:t>For data that requires transformation, we will have to use python to transform it.</a:t>
            </a:r>
            <a:endParaRPr>
              <a:latin typeface="Oxygen Light"/>
              <a:ea typeface="Oxygen Light"/>
              <a:cs typeface="Oxygen Light"/>
              <a:sym typeface="Oxygen Light"/>
            </a:endParaRPr>
          </a:p>
          <a:p>
            <a:pPr indent="0" lvl="0" marL="0" rtl="0" algn="l">
              <a:spcBef>
                <a:spcPts val="0"/>
              </a:spcBef>
              <a:spcAft>
                <a:spcPts val="0"/>
              </a:spcAft>
              <a:buNone/>
            </a:pPr>
            <a:r>
              <a:rPr lang="en">
                <a:latin typeface="Oxygen Light"/>
                <a:ea typeface="Oxygen Light"/>
                <a:cs typeface="Oxygen Light"/>
                <a:sym typeface="Oxygen Light"/>
              </a:rPr>
              <a:t>As you can see from the data below, there are multiple product ID under one row of product_IDs.</a:t>
            </a:r>
            <a:endParaRPr>
              <a:latin typeface="Oxygen Light"/>
              <a:ea typeface="Oxygen Light"/>
              <a:cs typeface="Oxygen Light"/>
              <a:sym typeface="Oxygen Light"/>
            </a:endParaRPr>
          </a:p>
        </p:txBody>
      </p:sp>
      <p:pic>
        <p:nvPicPr>
          <p:cNvPr id="367" name="Google Shape;367;p37"/>
          <p:cNvPicPr preferRelativeResize="0"/>
          <p:nvPr/>
        </p:nvPicPr>
        <p:blipFill>
          <a:blip r:embed="rId4">
            <a:alphaModFix/>
          </a:blip>
          <a:stretch>
            <a:fillRect/>
          </a:stretch>
        </p:blipFill>
        <p:spPr>
          <a:xfrm>
            <a:off x="572625" y="1589938"/>
            <a:ext cx="7119779" cy="1056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8"/>
          <p:cNvSpPr txBox="1"/>
          <p:nvPr>
            <p:ph type="ctrTitle"/>
          </p:nvPr>
        </p:nvSpPr>
        <p:spPr>
          <a:xfrm>
            <a:off x="606825" y="610775"/>
            <a:ext cx="5403600" cy="60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Extract, Transform, Load (ETL)</a:t>
            </a:r>
            <a:endParaRPr/>
          </a:p>
          <a:p>
            <a:pPr indent="0" lvl="0" marL="0" rtl="0" algn="l">
              <a:spcBef>
                <a:spcPts val="0"/>
              </a:spcBef>
              <a:spcAft>
                <a:spcPts val="0"/>
              </a:spcAft>
              <a:buNone/>
            </a:pPr>
            <a:r>
              <a:t/>
            </a:r>
            <a:endParaRPr/>
          </a:p>
        </p:txBody>
      </p:sp>
      <p:pic>
        <p:nvPicPr>
          <p:cNvPr id="373" name="Google Shape;373;p38"/>
          <p:cNvPicPr preferRelativeResize="0"/>
          <p:nvPr/>
        </p:nvPicPr>
        <p:blipFill>
          <a:blip r:embed="rId3">
            <a:alphaModFix/>
          </a:blip>
          <a:stretch>
            <a:fillRect/>
          </a:stretch>
        </p:blipFill>
        <p:spPr>
          <a:xfrm>
            <a:off x="2070875" y="1450600"/>
            <a:ext cx="4362450" cy="3181350"/>
          </a:xfrm>
          <a:prstGeom prst="rect">
            <a:avLst/>
          </a:prstGeom>
          <a:noFill/>
          <a:ln>
            <a:noFill/>
          </a:ln>
        </p:spPr>
      </p:pic>
      <p:sp>
        <p:nvSpPr>
          <p:cNvPr id="374" name="Google Shape;374;p38"/>
          <p:cNvSpPr txBox="1"/>
          <p:nvPr/>
        </p:nvSpPr>
        <p:spPr>
          <a:xfrm>
            <a:off x="646675" y="806250"/>
            <a:ext cx="7992600" cy="46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xygen Light"/>
                <a:ea typeface="Oxygen Light"/>
                <a:cs typeface="Oxygen Light"/>
                <a:sym typeface="Oxygen Light"/>
              </a:rPr>
              <a:t>In-order to iterate through the product_id and connect them with their matching product name, brand and price, we </a:t>
            </a:r>
            <a:r>
              <a:rPr lang="en">
                <a:latin typeface="Oxygen Light"/>
                <a:ea typeface="Oxygen Light"/>
                <a:cs typeface="Oxygen Light"/>
                <a:sym typeface="Oxygen Light"/>
              </a:rPr>
              <a:t>have to split</a:t>
            </a:r>
            <a:r>
              <a:rPr lang="en">
                <a:latin typeface="Oxygen Light"/>
                <a:ea typeface="Oxygen Light"/>
                <a:cs typeface="Oxygen Light"/>
                <a:sym typeface="Oxygen Light"/>
              </a:rPr>
              <a:t> the string into lists.</a:t>
            </a:r>
            <a:endParaRPr>
              <a:latin typeface="Oxygen Light"/>
              <a:ea typeface="Oxygen Light"/>
              <a:cs typeface="Oxygen Light"/>
              <a:sym typeface="Oxygen Light"/>
            </a:endParaRPr>
          </a:p>
        </p:txBody>
      </p:sp>
      <p:pic>
        <p:nvPicPr>
          <p:cNvPr id="375" name="Google Shape;375;p38"/>
          <p:cNvPicPr preferRelativeResize="0"/>
          <p:nvPr/>
        </p:nvPicPr>
        <p:blipFill>
          <a:blip r:embed="rId4">
            <a:alphaModFix/>
          </a:blip>
          <a:stretch>
            <a:fillRect/>
          </a:stretch>
        </p:blipFill>
        <p:spPr>
          <a:xfrm rot="1023967">
            <a:off x="5639948" y="1476833"/>
            <a:ext cx="1391254" cy="1469008"/>
          </a:xfrm>
          <a:prstGeom prst="rect">
            <a:avLst/>
          </a:prstGeom>
          <a:noFill/>
          <a:ln>
            <a:noFill/>
          </a:ln>
        </p:spPr>
      </p:pic>
      <p:pic>
        <p:nvPicPr>
          <p:cNvPr id="376" name="Google Shape;376;p38"/>
          <p:cNvPicPr preferRelativeResize="0"/>
          <p:nvPr/>
        </p:nvPicPr>
        <p:blipFill>
          <a:blip r:embed="rId5">
            <a:alphaModFix/>
          </a:blip>
          <a:stretch>
            <a:fillRect/>
          </a:stretch>
        </p:blipFill>
        <p:spPr>
          <a:xfrm rot="2487281">
            <a:off x="1303185" y="4371594"/>
            <a:ext cx="1235185" cy="51168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9"/>
          <p:cNvSpPr txBox="1"/>
          <p:nvPr>
            <p:ph type="ctrTitle"/>
          </p:nvPr>
        </p:nvSpPr>
        <p:spPr>
          <a:xfrm>
            <a:off x="369275" y="639450"/>
            <a:ext cx="5403600" cy="93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Extract, Transform, Load (ETL)</a:t>
            </a:r>
            <a:endParaRPr/>
          </a:p>
          <a:p>
            <a:pPr indent="0" lvl="0" marL="0" rtl="0" algn="l">
              <a:spcBef>
                <a:spcPts val="0"/>
              </a:spcBef>
              <a:spcAft>
                <a:spcPts val="0"/>
              </a:spcAft>
              <a:buNone/>
            </a:pPr>
            <a:r>
              <a:t/>
            </a:r>
            <a:endParaRPr/>
          </a:p>
        </p:txBody>
      </p:sp>
      <p:pic>
        <p:nvPicPr>
          <p:cNvPr id="382" name="Google Shape;382;p39"/>
          <p:cNvPicPr preferRelativeResize="0"/>
          <p:nvPr/>
        </p:nvPicPr>
        <p:blipFill>
          <a:blip r:embed="rId3">
            <a:alphaModFix/>
          </a:blip>
          <a:stretch>
            <a:fillRect/>
          </a:stretch>
        </p:blipFill>
        <p:spPr>
          <a:xfrm>
            <a:off x="302625" y="2532899"/>
            <a:ext cx="8538774" cy="1160825"/>
          </a:xfrm>
          <a:prstGeom prst="rect">
            <a:avLst/>
          </a:prstGeom>
          <a:noFill/>
          <a:ln>
            <a:noFill/>
          </a:ln>
        </p:spPr>
      </p:pic>
      <p:sp>
        <p:nvSpPr>
          <p:cNvPr id="383" name="Google Shape;383;p39"/>
          <p:cNvSpPr txBox="1"/>
          <p:nvPr/>
        </p:nvSpPr>
        <p:spPr>
          <a:xfrm>
            <a:off x="309925" y="1852325"/>
            <a:ext cx="8068200" cy="34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xygen Light"/>
                <a:ea typeface="Oxygen Light"/>
                <a:cs typeface="Oxygen Light"/>
                <a:sym typeface="Oxygen Light"/>
              </a:rPr>
              <a:t>Now, the next step it to  pack the product_ID with </a:t>
            </a:r>
            <a:r>
              <a:rPr lang="en">
                <a:latin typeface="Oxygen Light"/>
                <a:ea typeface="Oxygen Light"/>
                <a:cs typeface="Oxygen Light"/>
                <a:sym typeface="Oxygen Light"/>
              </a:rPr>
              <a:t>its</a:t>
            </a:r>
            <a:r>
              <a:rPr lang="en">
                <a:latin typeface="Oxygen Light"/>
                <a:ea typeface="Oxygen Light"/>
                <a:cs typeface="Oxygen Light"/>
                <a:sym typeface="Oxygen Light"/>
              </a:rPr>
              <a:t> corresponding name,brand and price into list of tuples.</a:t>
            </a:r>
            <a:endParaRPr>
              <a:latin typeface="Oxygen Light"/>
              <a:ea typeface="Oxygen Light"/>
              <a:cs typeface="Oxygen Light"/>
              <a:sym typeface="Oxygen Light"/>
            </a:endParaRPr>
          </a:p>
        </p:txBody>
      </p:sp>
      <p:sp>
        <p:nvSpPr>
          <p:cNvPr id="384" name="Google Shape;384;p39"/>
          <p:cNvSpPr/>
          <p:nvPr/>
        </p:nvSpPr>
        <p:spPr>
          <a:xfrm>
            <a:off x="7508255" y="384430"/>
            <a:ext cx="1507800" cy="1507800"/>
          </a:xfrm>
          <a:prstGeom prst="ellipse">
            <a:avLst/>
          </a:prstGeom>
          <a:solidFill>
            <a:srgbClr val="EA9999">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5" name="Google Shape;385;p39"/>
          <p:cNvPicPr preferRelativeResize="0"/>
          <p:nvPr/>
        </p:nvPicPr>
        <p:blipFill>
          <a:blip r:embed="rId4">
            <a:alphaModFix/>
          </a:blip>
          <a:stretch>
            <a:fillRect/>
          </a:stretch>
        </p:blipFill>
        <p:spPr>
          <a:xfrm rot="2322358">
            <a:off x="7511542" y="187729"/>
            <a:ext cx="1247966" cy="1259214"/>
          </a:xfrm>
          <a:prstGeom prst="rect">
            <a:avLst/>
          </a:prstGeom>
          <a:noFill/>
          <a:ln>
            <a:noFill/>
          </a:ln>
        </p:spPr>
      </p:pic>
      <p:pic>
        <p:nvPicPr>
          <p:cNvPr id="386" name="Google Shape;386;p39"/>
          <p:cNvPicPr preferRelativeResize="0"/>
          <p:nvPr/>
        </p:nvPicPr>
        <p:blipFill>
          <a:blip r:embed="rId5">
            <a:alphaModFix/>
          </a:blip>
          <a:stretch>
            <a:fillRect/>
          </a:stretch>
        </p:blipFill>
        <p:spPr>
          <a:xfrm rot="2256155">
            <a:off x="8272814" y="710259"/>
            <a:ext cx="656228" cy="678208"/>
          </a:xfrm>
          <a:prstGeom prst="rect">
            <a:avLst/>
          </a:prstGeom>
          <a:noFill/>
          <a:ln>
            <a:noFill/>
          </a:ln>
        </p:spPr>
      </p:pic>
      <p:pic>
        <p:nvPicPr>
          <p:cNvPr id="387" name="Google Shape;387;p39"/>
          <p:cNvPicPr preferRelativeResize="0"/>
          <p:nvPr/>
        </p:nvPicPr>
        <p:blipFill>
          <a:blip r:embed="rId6">
            <a:alphaModFix/>
          </a:blip>
          <a:stretch>
            <a:fillRect/>
          </a:stretch>
        </p:blipFill>
        <p:spPr>
          <a:xfrm>
            <a:off x="7748675" y="815752"/>
            <a:ext cx="884284" cy="104325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2"/>
          <p:cNvSpPr txBox="1"/>
          <p:nvPr>
            <p:ph idx="2" type="ctrTitle"/>
          </p:nvPr>
        </p:nvSpPr>
        <p:spPr>
          <a:xfrm>
            <a:off x="615225" y="333450"/>
            <a:ext cx="5403600" cy="60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TABLE OF CONTENTS</a:t>
            </a:r>
            <a:endParaRPr/>
          </a:p>
        </p:txBody>
      </p:sp>
      <p:cxnSp>
        <p:nvCxnSpPr>
          <p:cNvPr id="148" name="Google Shape;148;p22"/>
          <p:cNvCxnSpPr>
            <a:stCxn id="149" idx="3"/>
          </p:cNvCxnSpPr>
          <p:nvPr/>
        </p:nvCxnSpPr>
        <p:spPr>
          <a:xfrm>
            <a:off x="4062475" y="695425"/>
            <a:ext cx="5491500" cy="0"/>
          </a:xfrm>
          <a:prstGeom prst="straightConnector1">
            <a:avLst/>
          </a:prstGeom>
          <a:noFill/>
          <a:ln cap="flat" cmpd="sng" w="76200">
            <a:solidFill>
              <a:schemeClr val="accent1"/>
            </a:solidFill>
            <a:prstDash val="solid"/>
            <a:round/>
            <a:headEnd len="med" w="med" type="none"/>
            <a:tailEnd len="med" w="med" type="none"/>
          </a:ln>
        </p:spPr>
      </p:cxnSp>
      <p:sp>
        <p:nvSpPr>
          <p:cNvPr id="150" name="Google Shape;150;p22"/>
          <p:cNvSpPr/>
          <p:nvPr/>
        </p:nvSpPr>
        <p:spPr>
          <a:xfrm>
            <a:off x="6753775" y="2437625"/>
            <a:ext cx="2606100" cy="2606100"/>
          </a:xfrm>
          <a:prstGeom prst="ellipse">
            <a:avLst/>
          </a:prstGeom>
          <a:solidFill>
            <a:srgbClr val="EA9999">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1" name="Google Shape;151;p22"/>
          <p:cNvPicPr preferRelativeResize="0"/>
          <p:nvPr/>
        </p:nvPicPr>
        <p:blipFill>
          <a:blip r:embed="rId3">
            <a:alphaModFix/>
          </a:blip>
          <a:stretch>
            <a:fillRect/>
          </a:stretch>
        </p:blipFill>
        <p:spPr>
          <a:xfrm>
            <a:off x="7206525" y="309450"/>
            <a:ext cx="2983200" cy="4537275"/>
          </a:xfrm>
          <a:prstGeom prst="rect">
            <a:avLst/>
          </a:prstGeom>
          <a:noFill/>
          <a:ln>
            <a:noFill/>
          </a:ln>
        </p:spPr>
      </p:pic>
      <p:sp>
        <p:nvSpPr>
          <p:cNvPr id="152" name="Google Shape;152;p22"/>
          <p:cNvSpPr txBox="1"/>
          <p:nvPr>
            <p:ph type="title"/>
          </p:nvPr>
        </p:nvSpPr>
        <p:spPr>
          <a:xfrm>
            <a:off x="1149900" y="1434750"/>
            <a:ext cx="993600" cy="60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53" name="Google Shape;153;p22"/>
          <p:cNvSpPr txBox="1"/>
          <p:nvPr>
            <p:ph idx="3" type="ctrTitle"/>
          </p:nvPr>
        </p:nvSpPr>
        <p:spPr>
          <a:xfrm>
            <a:off x="592050" y="1897875"/>
            <a:ext cx="2109300" cy="6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Company</a:t>
            </a:r>
            <a:endParaRPr/>
          </a:p>
        </p:txBody>
      </p:sp>
      <p:sp>
        <p:nvSpPr>
          <p:cNvPr id="154" name="Google Shape;154;p22"/>
          <p:cNvSpPr txBox="1"/>
          <p:nvPr>
            <p:ph idx="1" type="subTitle"/>
          </p:nvPr>
        </p:nvSpPr>
        <p:spPr>
          <a:xfrm>
            <a:off x="568800" y="2181800"/>
            <a:ext cx="21558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data management strategy </a:t>
            </a:r>
            <a:endParaRPr/>
          </a:p>
          <a:p>
            <a:pPr indent="0" lvl="0" marL="0" rtl="0" algn="ctr">
              <a:spcBef>
                <a:spcPts val="0"/>
              </a:spcBef>
              <a:spcAft>
                <a:spcPts val="0"/>
              </a:spcAft>
              <a:buClr>
                <a:schemeClr val="dk1"/>
              </a:buClr>
              <a:buSzPts val="1100"/>
              <a:buFont typeface="Arial"/>
              <a:buNone/>
            </a:pPr>
            <a:r>
              <a:rPr lang="en"/>
              <a:t>we recommend</a:t>
            </a:r>
            <a:endParaRPr/>
          </a:p>
          <a:p>
            <a:pPr indent="0" lvl="0" marL="0" rtl="0" algn="ctr">
              <a:spcBef>
                <a:spcPts val="0"/>
              </a:spcBef>
              <a:spcAft>
                <a:spcPts val="0"/>
              </a:spcAft>
              <a:buNone/>
            </a:pPr>
            <a:r>
              <a:t/>
            </a:r>
            <a:endParaRPr/>
          </a:p>
        </p:txBody>
      </p:sp>
      <p:sp>
        <p:nvSpPr>
          <p:cNvPr id="155" name="Google Shape;155;p22"/>
          <p:cNvSpPr txBox="1"/>
          <p:nvPr>
            <p:ph idx="4" type="title"/>
          </p:nvPr>
        </p:nvSpPr>
        <p:spPr>
          <a:xfrm>
            <a:off x="1149900" y="2974400"/>
            <a:ext cx="993600" cy="60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56" name="Google Shape;156;p22"/>
          <p:cNvSpPr txBox="1"/>
          <p:nvPr>
            <p:ph idx="5" type="ctrTitle"/>
          </p:nvPr>
        </p:nvSpPr>
        <p:spPr>
          <a:xfrm>
            <a:off x="592050" y="3437525"/>
            <a:ext cx="2109300" cy="6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Lake</a:t>
            </a:r>
            <a:endParaRPr/>
          </a:p>
        </p:txBody>
      </p:sp>
      <p:sp>
        <p:nvSpPr>
          <p:cNvPr id="157" name="Google Shape;157;p22"/>
          <p:cNvSpPr txBox="1"/>
          <p:nvPr>
            <p:ph idx="6" type="subTitle"/>
          </p:nvPr>
        </p:nvSpPr>
        <p:spPr>
          <a:xfrm>
            <a:off x="568800" y="3721450"/>
            <a:ext cx="21558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How we would structure H-E-B’s data lake architecture and analytics</a:t>
            </a:r>
            <a:endParaRPr/>
          </a:p>
        </p:txBody>
      </p:sp>
      <p:sp>
        <p:nvSpPr>
          <p:cNvPr id="158" name="Google Shape;158;p22"/>
          <p:cNvSpPr txBox="1"/>
          <p:nvPr>
            <p:ph idx="7" type="title"/>
          </p:nvPr>
        </p:nvSpPr>
        <p:spPr>
          <a:xfrm>
            <a:off x="3305700" y="1434750"/>
            <a:ext cx="993600" cy="60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59" name="Google Shape;159;p22"/>
          <p:cNvSpPr txBox="1"/>
          <p:nvPr>
            <p:ph idx="8" type="ctrTitle"/>
          </p:nvPr>
        </p:nvSpPr>
        <p:spPr>
          <a:xfrm>
            <a:off x="2747850" y="1897875"/>
            <a:ext cx="2109300" cy="6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Transactional Data</a:t>
            </a:r>
            <a:endParaRPr/>
          </a:p>
        </p:txBody>
      </p:sp>
      <p:sp>
        <p:nvSpPr>
          <p:cNvPr id="160" name="Google Shape;160;p22"/>
          <p:cNvSpPr txBox="1"/>
          <p:nvPr>
            <p:ph idx="9" type="subTitle"/>
          </p:nvPr>
        </p:nvSpPr>
        <p:spPr>
          <a:xfrm>
            <a:off x="2724600" y="2181800"/>
            <a:ext cx="21558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How we would structure H-E-B’s transactional data model</a:t>
            </a:r>
            <a:endParaRPr/>
          </a:p>
        </p:txBody>
      </p:sp>
      <p:sp>
        <p:nvSpPr>
          <p:cNvPr id="161" name="Google Shape;161;p22"/>
          <p:cNvSpPr txBox="1"/>
          <p:nvPr>
            <p:ph idx="13" type="title"/>
          </p:nvPr>
        </p:nvSpPr>
        <p:spPr>
          <a:xfrm>
            <a:off x="3305700" y="2974400"/>
            <a:ext cx="993600" cy="60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162" name="Google Shape;162;p22"/>
          <p:cNvSpPr txBox="1"/>
          <p:nvPr>
            <p:ph idx="14" type="ctrTitle"/>
          </p:nvPr>
        </p:nvSpPr>
        <p:spPr>
          <a:xfrm>
            <a:off x="2747850" y="3437525"/>
            <a:ext cx="2109300" cy="6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Governance</a:t>
            </a:r>
            <a:endParaRPr/>
          </a:p>
        </p:txBody>
      </p:sp>
      <p:sp>
        <p:nvSpPr>
          <p:cNvPr id="163" name="Google Shape;163;p22"/>
          <p:cNvSpPr txBox="1"/>
          <p:nvPr>
            <p:ph idx="15" type="subTitle"/>
          </p:nvPr>
        </p:nvSpPr>
        <p:spPr>
          <a:xfrm>
            <a:off x="2724600" y="3721450"/>
            <a:ext cx="21558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How we would define H-E-B’s data governance mechanism</a:t>
            </a:r>
            <a:endParaRPr/>
          </a:p>
        </p:txBody>
      </p:sp>
      <p:sp>
        <p:nvSpPr>
          <p:cNvPr id="164" name="Google Shape;164;p22"/>
          <p:cNvSpPr txBox="1"/>
          <p:nvPr>
            <p:ph idx="16" type="title"/>
          </p:nvPr>
        </p:nvSpPr>
        <p:spPr>
          <a:xfrm>
            <a:off x="5470096" y="1434750"/>
            <a:ext cx="993600" cy="60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65" name="Google Shape;165;p22"/>
          <p:cNvSpPr txBox="1"/>
          <p:nvPr>
            <p:ph idx="17" type="ctrTitle"/>
          </p:nvPr>
        </p:nvSpPr>
        <p:spPr>
          <a:xfrm>
            <a:off x="4912246" y="1897875"/>
            <a:ext cx="2109300" cy="6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Warehouse</a:t>
            </a:r>
            <a:endParaRPr/>
          </a:p>
        </p:txBody>
      </p:sp>
      <p:sp>
        <p:nvSpPr>
          <p:cNvPr id="166" name="Google Shape;166;p22"/>
          <p:cNvSpPr txBox="1"/>
          <p:nvPr>
            <p:ph idx="18" type="subTitle"/>
          </p:nvPr>
        </p:nvSpPr>
        <p:spPr>
          <a:xfrm>
            <a:off x="4888996" y="2181800"/>
            <a:ext cx="21558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How we would structure H-E-B’s data warehouse architecture</a:t>
            </a:r>
            <a:endParaRPr/>
          </a:p>
        </p:txBody>
      </p:sp>
      <p:sp>
        <p:nvSpPr>
          <p:cNvPr id="167" name="Google Shape;167;p22"/>
          <p:cNvSpPr txBox="1"/>
          <p:nvPr>
            <p:ph idx="19" type="title"/>
          </p:nvPr>
        </p:nvSpPr>
        <p:spPr>
          <a:xfrm>
            <a:off x="5470096" y="2974400"/>
            <a:ext cx="993600" cy="60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168" name="Google Shape;168;p22"/>
          <p:cNvSpPr txBox="1"/>
          <p:nvPr>
            <p:ph idx="20" type="ctrTitle"/>
          </p:nvPr>
        </p:nvSpPr>
        <p:spPr>
          <a:xfrm>
            <a:off x="4912246" y="3437525"/>
            <a:ext cx="2109300" cy="6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Reflections</a:t>
            </a:r>
            <a:endParaRPr/>
          </a:p>
        </p:txBody>
      </p:sp>
      <p:sp>
        <p:nvSpPr>
          <p:cNvPr id="169" name="Google Shape;169;p22"/>
          <p:cNvSpPr txBox="1"/>
          <p:nvPr>
            <p:ph idx="21" type="subTitle"/>
          </p:nvPr>
        </p:nvSpPr>
        <p:spPr>
          <a:xfrm>
            <a:off x="4888996" y="3721450"/>
            <a:ext cx="21558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What we learned throughout this project and the semester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0"/>
          <p:cNvSpPr txBox="1"/>
          <p:nvPr>
            <p:ph type="ctrTitle"/>
          </p:nvPr>
        </p:nvSpPr>
        <p:spPr>
          <a:xfrm>
            <a:off x="674075" y="666075"/>
            <a:ext cx="5403600" cy="60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Extract, Transform, Load (ETL)</a:t>
            </a:r>
            <a:endParaRPr/>
          </a:p>
          <a:p>
            <a:pPr indent="0" lvl="0" marL="0" rtl="0" algn="l">
              <a:spcBef>
                <a:spcPts val="0"/>
              </a:spcBef>
              <a:spcAft>
                <a:spcPts val="0"/>
              </a:spcAft>
              <a:buNone/>
            </a:pPr>
            <a:r>
              <a:t/>
            </a:r>
            <a:endParaRPr/>
          </a:p>
        </p:txBody>
      </p:sp>
      <p:sp>
        <p:nvSpPr>
          <p:cNvPr id="393" name="Google Shape;393;p40"/>
          <p:cNvSpPr txBox="1"/>
          <p:nvPr/>
        </p:nvSpPr>
        <p:spPr>
          <a:xfrm>
            <a:off x="462325" y="1471325"/>
            <a:ext cx="3790500" cy="3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xygen Light"/>
                <a:ea typeface="Oxygen Light"/>
                <a:cs typeface="Oxygen Light"/>
                <a:sym typeface="Oxygen Light"/>
              </a:rPr>
              <a:t>Last but not least, we remove duplicates in the list of tuples, so when I insert to the database, there will be no violation on constraints.</a:t>
            </a:r>
            <a:endParaRPr>
              <a:latin typeface="Oxygen Light"/>
              <a:ea typeface="Oxygen Light"/>
              <a:cs typeface="Oxygen Light"/>
              <a:sym typeface="Oxygen Light"/>
            </a:endParaRPr>
          </a:p>
        </p:txBody>
      </p:sp>
      <p:pic>
        <p:nvPicPr>
          <p:cNvPr id="394" name="Google Shape;394;p40"/>
          <p:cNvPicPr preferRelativeResize="0"/>
          <p:nvPr/>
        </p:nvPicPr>
        <p:blipFill>
          <a:blip r:embed="rId3">
            <a:alphaModFix/>
          </a:blip>
          <a:stretch>
            <a:fillRect/>
          </a:stretch>
        </p:blipFill>
        <p:spPr>
          <a:xfrm>
            <a:off x="4681375" y="1126700"/>
            <a:ext cx="3705125" cy="3740575"/>
          </a:xfrm>
          <a:prstGeom prst="rect">
            <a:avLst/>
          </a:prstGeom>
          <a:noFill/>
          <a:ln>
            <a:noFill/>
          </a:ln>
        </p:spPr>
      </p:pic>
      <p:sp>
        <p:nvSpPr>
          <p:cNvPr id="395" name="Google Shape;395;p40"/>
          <p:cNvSpPr/>
          <p:nvPr/>
        </p:nvSpPr>
        <p:spPr>
          <a:xfrm>
            <a:off x="570004" y="3240751"/>
            <a:ext cx="1624500" cy="1622700"/>
          </a:xfrm>
          <a:prstGeom prst="ellipse">
            <a:avLst/>
          </a:prstGeom>
          <a:solidFill>
            <a:srgbClr val="EA9999">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6" name="Google Shape;396;p40"/>
          <p:cNvPicPr preferRelativeResize="0"/>
          <p:nvPr/>
        </p:nvPicPr>
        <p:blipFill>
          <a:blip r:embed="rId4">
            <a:alphaModFix/>
          </a:blip>
          <a:stretch>
            <a:fillRect/>
          </a:stretch>
        </p:blipFill>
        <p:spPr>
          <a:xfrm>
            <a:off x="382700" y="3440085"/>
            <a:ext cx="1145366" cy="1224043"/>
          </a:xfrm>
          <a:prstGeom prst="rect">
            <a:avLst/>
          </a:prstGeom>
          <a:noFill/>
          <a:ln>
            <a:noFill/>
          </a:ln>
        </p:spPr>
      </p:pic>
      <p:pic>
        <p:nvPicPr>
          <p:cNvPr id="397" name="Google Shape;397;p40"/>
          <p:cNvPicPr preferRelativeResize="0"/>
          <p:nvPr/>
        </p:nvPicPr>
        <p:blipFill>
          <a:blip r:embed="rId5">
            <a:alphaModFix/>
          </a:blip>
          <a:stretch>
            <a:fillRect/>
          </a:stretch>
        </p:blipFill>
        <p:spPr>
          <a:xfrm>
            <a:off x="1360780" y="3397721"/>
            <a:ext cx="940696" cy="1450176"/>
          </a:xfrm>
          <a:prstGeom prst="rect">
            <a:avLst/>
          </a:prstGeom>
          <a:noFill/>
          <a:ln>
            <a:noFill/>
          </a:ln>
        </p:spPr>
      </p:pic>
      <p:pic>
        <p:nvPicPr>
          <p:cNvPr id="398" name="Google Shape;398;p40"/>
          <p:cNvPicPr preferRelativeResize="0"/>
          <p:nvPr/>
        </p:nvPicPr>
        <p:blipFill>
          <a:blip r:embed="rId6">
            <a:alphaModFix/>
          </a:blip>
          <a:stretch>
            <a:fillRect/>
          </a:stretch>
        </p:blipFill>
        <p:spPr>
          <a:xfrm>
            <a:off x="1192414" y="3327149"/>
            <a:ext cx="604462" cy="96941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1"/>
          <p:cNvSpPr txBox="1"/>
          <p:nvPr>
            <p:ph type="ctrTitle"/>
          </p:nvPr>
        </p:nvSpPr>
        <p:spPr>
          <a:xfrm>
            <a:off x="1870200" y="2127525"/>
            <a:ext cx="5403600" cy="25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LAKE</a:t>
            </a:r>
            <a:endParaRPr/>
          </a:p>
        </p:txBody>
      </p:sp>
      <p:sp>
        <p:nvSpPr>
          <p:cNvPr id="404" name="Google Shape;404;p41"/>
          <p:cNvSpPr txBox="1"/>
          <p:nvPr>
            <p:ph idx="1" type="subTitle"/>
          </p:nvPr>
        </p:nvSpPr>
        <p:spPr>
          <a:xfrm>
            <a:off x="3013650" y="2454225"/>
            <a:ext cx="3116700" cy="15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t>How we would structure H-E-B’s </a:t>
            </a:r>
            <a:endParaRPr sz="1000"/>
          </a:p>
          <a:p>
            <a:pPr indent="0" lvl="0" marL="0" rtl="0" algn="ctr">
              <a:spcBef>
                <a:spcPts val="0"/>
              </a:spcBef>
              <a:spcAft>
                <a:spcPts val="0"/>
              </a:spcAft>
              <a:buClr>
                <a:schemeClr val="dk1"/>
              </a:buClr>
              <a:buSzPts val="1100"/>
              <a:buFont typeface="Arial"/>
              <a:buNone/>
            </a:pPr>
            <a:r>
              <a:rPr lang="en" sz="1000"/>
              <a:t>data lake architecture and analytics</a:t>
            </a:r>
            <a:endParaRPr sz="1000"/>
          </a:p>
          <a:p>
            <a:pPr indent="0" lvl="0" marL="0" rtl="0" algn="ctr">
              <a:spcBef>
                <a:spcPts val="0"/>
              </a:spcBef>
              <a:spcAft>
                <a:spcPts val="0"/>
              </a:spcAft>
              <a:buClr>
                <a:schemeClr val="dk1"/>
              </a:buClr>
              <a:buSzPts val="1100"/>
              <a:buFont typeface="Arial"/>
              <a:buNone/>
            </a:pPr>
            <a:r>
              <a:t/>
            </a:r>
            <a:endParaRPr sz="1000"/>
          </a:p>
          <a:p>
            <a:pPr indent="0" lvl="0" marL="0" rtl="0" algn="ctr">
              <a:spcBef>
                <a:spcPts val="0"/>
              </a:spcBef>
              <a:spcAft>
                <a:spcPts val="0"/>
              </a:spcAft>
              <a:buClr>
                <a:schemeClr val="dk1"/>
              </a:buClr>
              <a:buSzPts val="1100"/>
              <a:buFont typeface="Arial"/>
              <a:buNone/>
            </a:pPr>
            <a:r>
              <a:t/>
            </a:r>
            <a:endParaRPr sz="1000"/>
          </a:p>
          <a:p>
            <a:pPr indent="0" lvl="0" marL="0" rtl="0" algn="ctr">
              <a:spcBef>
                <a:spcPts val="0"/>
              </a:spcBef>
              <a:spcAft>
                <a:spcPts val="0"/>
              </a:spcAft>
              <a:buNone/>
            </a:pPr>
            <a:r>
              <a:t/>
            </a:r>
            <a:endParaRPr/>
          </a:p>
        </p:txBody>
      </p:sp>
      <p:pic>
        <p:nvPicPr>
          <p:cNvPr id="405" name="Google Shape;405;p41"/>
          <p:cNvPicPr preferRelativeResize="0"/>
          <p:nvPr/>
        </p:nvPicPr>
        <p:blipFill>
          <a:blip r:embed="rId3">
            <a:alphaModFix/>
          </a:blip>
          <a:stretch>
            <a:fillRect/>
          </a:stretch>
        </p:blipFill>
        <p:spPr>
          <a:xfrm>
            <a:off x="5822399" y="3709754"/>
            <a:ext cx="1670011" cy="1768350"/>
          </a:xfrm>
          <a:prstGeom prst="rect">
            <a:avLst/>
          </a:prstGeom>
          <a:noFill/>
          <a:ln>
            <a:noFill/>
          </a:ln>
        </p:spPr>
      </p:pic>
      <p:sp>
        <p:nvSpPr>
          <p:cNvPr id="406" name="Google Shape;406;p41"/>
          <p:cNvSpPr txBox="1"/>
          <p:nvPr>
            <p:ph idx="2" type="title"/>
          </p:nvPr>
        </p:nvSpPr>
        <p:spPr>
          <a:xfrm>
            <a:off x="3897150" y="1361375"/>
            <a:ext cx="1349700" cy="60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pic>
        <p:nvPicPr>
          <p:cNvPr id="407" name="Google Shape;407;p41"/>
          <p:cNvPicPr preferRelativeResize="0"/>
          <p:nvPr/>
        </p:nvPicPr>
        <p:blipFill>
          <a:blip r:embed="rId4">
            <a:alphaModFix/>
          </a:blip>
          <a:stretch>
            <a:fillRect/>
          </a:stretch>
        </p:blipFill>
        <p:spPr>
          <a:xfrm>
            <a:off x="7064484" y="3166276"/>
            <a:ext cx="2225666" cy="2625849"/>
          </a:xfrm>
          <a:prstGeom prst="rect">
            <a:avLst/>
          </a:prstGeom>
          <a:noFill/>
          <a:ln>
            <a:noFill/>
          </a:ln>
        </p:spPr>
      </p:pic>
      <p:pic>
        <p:nvPicPr>
          <p:cNvPr id="408" name="Google Shape;408;p41"/>
          <p:cNvPicPr preferRelativeResize="0"/>
          <p:nvPr/>
        </p:nvPicPr>
        <p:blipFill>
          <a:blip r:embed="rId5">
            <a:alphaModFix/>
          </a:blip>
          <a:stretch>
            <a:fillRect/>
          </a:stretch>
        </p:blipFill>
        <p:spPr>
          <a:xfrm>
            <a:off x="2444947" y="3275076"/>
            <a:ext cx="2762071" cy="2786977"/>
          </a:xfrm>
          <a:prstGeom prst="rect">
            <a:avLst/>
          </a:prstGeom>
          <a:noFill/>
          <a:ln>
            <a:noFill/>
          </a:ln>
        </p:spPr>
      </p:pic>
      <p:pic>
        <p:nvPicPr>
          <p:cNvPr id="409" name="Google Shape;409;p41"/>
          <p:cNvPicPr preferRelativeResize="0"/>
          <p:nvPr/>
        </p:nvPicPr>
        <p:blipFill>
          <a:blip r:embed="rId6">
            <a:alphaModFix/>
          </a:blip>
          <a:stretch>
            <a:fillRect/>
          </a:stretch>
        </p:blipFill>
        <p:spPr>
          <a:xfrm>
            <a:off x="1829677" y="3564767"/>
            <a:ext cx="1731910" cy="2097667"/>
          </a:xfrm>
          <a:prstGeom prst="rect">
            <a:avLst/>
          </a:prstGeom>
          <a:noFill/>
          <a:ln>
            <a:noFill/>
          </a:ln>
        </p:spPr>
      </p:pic>
      <p:pic>
        <p:nvPicPr>
          <p:cNvPr id="410" name="Google Shape;410;p41"/>
          <p:cNvPicPr preferRelativeResize="0"/>
          <p:nvPr/>
        </p:nvPicPr>
        <p:blipFill>
          <a:blip r:embed="rId7">
            <a:alphaModFix/>
          </a:blip>
          <a:stretch>
            <a:fillRect/>
          </a:stretch>
        </p:blipFill>
        <p:spPr>
          <a:xfrm>
            <a:off x="-503175" y="3768265"/>
            <a:ext cx="1582008" cy="1690668"/>
          </a:xfrm>
          <a:prstGeom prst="rect">
            <a:avLst/>
          </a:prstGeom>
          <a:noFill/>
          <a:ln>
            <a:noFill/>
          </a:ln>
        </p:spPr>
      </p:pic>
      <p:pic>
        <p:nvPicPr>
          <p:cNvPr id="411" name="Google Shape;411;p41"/>
          <p:cNvPicPr preferRelativeResize="0"/>
          <p:nvPr/>
        </p:nvPicPr>
        <p:blipFill>
          <a:blip r:embed="rId8">
            <a:alphaModFix/>
          </a:blip>
          <a:stretch>
            <a:fillRect/>
          </a:stretch>
        </p:blipFill>
        <p:spPr>
          <a:xfrm>
            <a:off x="847773" y="3709750"/>
            <a:ext cx="1299312" cy="2003005"/>
          </a:xfrm>
          <a:prstGeom prst="rect">
            <a:avLst/>
          </a:prstGeom>
          <a:noFill/>
          <a:ln>
            <a:noFill/>
          </a:ln>
        </p:spPr>
      </p:pic>
      <p:pic>
        <p:nvPicPr>
          <p:cNvPr id="412" name="Google Shape;412;p41"/>
          <p:cNvPicPr preferRelativeResize="0"/>
          <p:nvPr/>
        </p:nvPicPr>
        <p:blipFill>
          <a:blip r:embed="rId9">
            <a:alphaModFix/>
          </a:blip>
          <a:stretch>
            <a:fillRect/>
          </a:stretch>
        </p:blipFill>
        <p:spPr>
          <a:xfrm>
            <a:off x="4753813" y="3662024"/>
            <a:ext cx="1162152" cy="186378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2"/>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H-E-B Data Lake Architecture</a:t>
            </a:r>
            <a:endParaRPr/>
          </a:p>
        </p:txBody>
      </p:sp>
      <p:sp>
        <p:nvSpPr>
          <p:cNvPr id="418" name="Google Shape;418;p42"/>
          <p:cNvSpPr txBox="1"/>
          <p:nvPr>
            <p:ph idx="1" type="body"/>
          </p:nvPr>
        </p:nvSpPr>
        <p:spPr>
          <a:xfrm>
            <a:off x="720000" y="1381075"/>
            <a:ext cx="59727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latin typeface="Oxygen"/>
                <a:ea typeface="Oxygen"/>
                <a:cs typeface="Oxygen"/>
                <a:sym typeface="Oxygen"/>
              </a:rPr>
              <a:t>Data Lake is a storage repository that can store large amount of structured, semi-structured, and unstructured data</a:t>
            </a:r>
            <a:endParaRPr sz="1200">
              <a:latin typeface="Oxygen"/>
              <a:ea typeface="Oxygen"/>
              <a:cs typeface="Oxygen"/>
              <a:sym typeface="Oxygen"/>
            </a:endParaRPr>
          </a:p>
          <a:p>
            <a:pPr indent="-304800" lvl="0" marL="457200" rtl="0" algn="l">
              <a:spcBef>
                <a:spcPts val="0"/>
              </a:spcBef>
              <a:spcAft>
                <a:spcPts val="0"/>
              </a:spcAft>
              <a:buSzPts val="1200"/>
              <a:buChar char="●"/>
            </a:pPr>
            <a:r>
              <a:rPr lang="en" sz="1200">
                <a:latin typeface="Oxygen"/>
                <a:ea typeface="Oxygen"/>
                <a:cs typeface="Oxygen"/>
                <a:sym typeface="Oxygen"/>
              </a:rPr>
              <a:t>Data lakes are particularly valuable in analytical scenarios</a:t>
            </a:r>
            <a:endParaRPr sz="1200">
              <a:latin typeface="Oxygen"/>
              <a:ea typeface="Oxygen"/>
              <a:cs typeface="Oxygen"/>
              <a:sym typeface="Oxygen"/>
            </a:endParaRPr>
          </a:p>
          <a:p>
            <a:pPr indent="-304800" lvl="0" marL="457200" rtl="0" algn="l">
              <a:spcBef>
                <a:spcPts val="0"/>
              </a:spcBef>
              <a:spcAft>
                <a:spcPts val="0"/>
              </a:spcAft>
              <a:buSzPts val="1200"/>
              <a:buFont typeface="Oxygen"/>
              <a:buChar char="●"/>
            </a:pPr>
            <a:r>
              <a:rPr lang="en" sz="1200">
                <a:latin typeface="Oxygen"/>
                <a:ea typeface="Oxygen"/>
                <a:cs typeface="Oxygen"/>
                <a:sym typeface="Oxygen"/>
              </a:rPr>
              <a:t>In our scenario, we have constructed the data lake to analyze customers &amp; transactions.</a:t>
            </a:r>
            <a:endParaRPr sz="1200">
              <a:latin typeface="Oxygen"/>
              <a:ea typeface="Oxygen"/>
              <a:cs typeface="Oxygen"/>
              <a:sym typeface="Oxygen"/>
            </a:endParaRPr>
          </a:p>
          <a:p>
            <a:pPr indent="-304800" lvl="0" marL="457200" rtl="0" algn="l">
              <a:spcBef>
                <a:spcPts val="0"/>
              </a:spcBef>
              <a:spcAft>
                <a:spcPts val="0"/>
              </a:spcAft>
              <a:buSzPts val="1200"/>
              <a:buFont typeface="Oxygen"/>
              <a:buChar char="●"/>
            </a:pPr>
            <a:r>
              <a:rPr lang="en" sz="1200">
                <a:latin typeface="Oxygen"/>
                <a:ea typeface="Oxygen"/>
                <a:cs typeface="Oxygen"/>
                <a:sym typeface="Oxygen"/>
              </a:rPr>
              <a:t>In the same way, we can do any combinations like:</a:t>
            </a:r>
            <a:endParaRPr sz="1200">
              <a:latin typeface="Oxygen"/>
              <a:ea typeface="Oxygen"/>
              <a:cs typeface="Oxygen"/>
              <a:sym typeface="Oxygen"/>
            </a:endParaRPr>
          </a:p>
          <a:p>
            <a:pPr indent="-304800" lvl="1" marL="914400" rtl="0" algn="l">
              <a:spcBef>
                <a:spcPts val="0"/>
              </a:spcBef>
              <a:spcAft>
                <a:spcPts val="0"/>
              </a:spcAft>
              <a:buSzPts val="1200"/>
              <a:buFont typeface="Oxygen"/>
              <a:buChar char="○"/>
            </a:pPr>
            <a:r>
              <a:rPr lang="en" sz="1200">
                <a:latin typeface="Oxygen"/>
                <a:ea typeface="Oxygen"/>
                <a:cs typeface="Oxygen"/>
                <a:sym typeface="Oxygen"/>
              </a:rPr>
              <a:t>Products - Customers</a:t>
            </a:r>
            <a:endParaRPr sz="1200">
              <a:latin typeface="Oxygen"/>
              <a:ea typeface="Oxygen"/>
              <a:cs typeface="Oxygen"/>
              <a:sym typeface="Oxygen"/>
            </a:endParaRPr>
          </a:p>
          <a:p>
            <a:pPr indent="-304800" lvl="1" marL="914400" rtl="0" algn="l">
              <a:spcBef>
                <a:spcPts val="0"/>
              </a:spcBef>
              <a:spcAft>
                <a:spcPts val="0"/>
              </a:spcAft>
              <a:buSzPts val="1200"/>
              <a:buFont typeface="Oxygen"/>
              <a:buChar char="○"/>
            </a:pPr>
            <a:r>
              <a:rPr lang="en" sz="1200">
                <a:latin typeface="Oxygen"/>
                <a:ea typeface="Oxygen"/>
                <a:cs typeface="Oxygen"/>
                <a:sym typeface="Oxygen"/>
              </a:rPr>
              <a:t>Inventory - Delivery - stores</a:t>
            </a:r>
            <a:endParaRPr sz="1200">
              <a:latin typeface="Oxygen"/>
              <a:ea typeface="Oxygen"/>
              <a:cs typeface="Oxygen"/>
              <a:sym typeface="Oxygen"/>
            </a:endParaRPr>
          </a:p>
          <a:p>
            <a:pPr indent="-304800" lvl="1" marL="914400" rtl="0" algn="l">
              <a:spcBef>
                <a:spcPts val="0"/>
              </a:spcBef>
              <a:spcAft>
                <a:spcPts val="0"/>
              </a:spcAft>
              <a:buSzPts val="1200"/>
              <a:buFont typeface="Oxygen"/>
              <a:buChar char="○"/>
            </a:pPr>
            <a:r>
              <a:rPr lang="en" sz="1200">
                <a:latin typeface="Oxygen"/>
                <a:ea typeface="Oxygen"/>
                <a:cs typeface="Oxygen"/>
                <a:sym typeface="Oxygen"/>
              </a:rPr>
              <a:t>Products - Inventory</a:t>
            </a:r>
            <a:endParaRPr sz="1200">
              <a:latin typeface="Oxygen"/>
              <a:ea typeface="Oxygen"/>
              <a:cs typeface="Oxygen"/>
              <a:sym typeface="Oxygen"/>
            </a:endParaRPr>
          </a:p>
          <a:p>
            <a:pPr indent="-304800" lvl="1" marL="914400" rtl="0" algn="l">
              <a:spcBef>
                <a:spcPts val="0"/>
              </a:spcBef>
              <a:spcAft>
                <a:spcPts val="0"/>
              </a:spcAft>
              <a:buSzPts val="1200"/>
              <a:buFont typeface="Oxygen"/>
              <a:buChar char="○"/>
            </a:pPr>
            <a:r>
              <a:rPr lang="en" sz="1200">
                <a:latin typeface="Oxygen"/>
                <a:ea typeface="Oxygen"/>
                <a:cs typeface="Oxygen"/>
                <a:sym typeface="Oxygen"/>
              </a:rPr>
              <a:t>Products - Transactions</a:t>
            </a:r>
            <a:endParaRPr sz="1200">
              <a:latin typeface="Oxygen"/>
              <a:ea typeface="Oxygen"/>
              <a:cs typeface="Oxygen"/>
              <a:sym typeface="Oxygen"/>
            </a:endParaRPr>
          </a:p>
          <a:p>
            <a:pPr indent="-304800" lvl="0" marL="457200" rtl="0" algn="l">
              <a:spcBef>
                <a:spcPts val="0"/>
              </a:spcBef>
              <a:spcAft>
                <a:spcPts val="0"/>
              </a:spcAft>
              <a:buSzPts val="1200"/>
              <a:buFont typeface="Oxygen"/>
              <a:buChar char="●"/>
            </a:pPr>
            <a:r>
              <a:rPr lang="en" sz="1200">
                <a:latin typeface="Oxygen"/>
                <a:ea typeface="Oxygen"/>
                <a:cs typeface="Oxygen"/>
                <a:sym typeface="Oxygen"/>
              </a:rPr>
              <a:t>For purposes of this project, we have created a View in SQL developer to serve as our ‘Data Lake’ and will perform analytics on that view</a:t>
            </a:r>
            <a:endParaRPr sz="1200">
              <a:latin typeface="Oxygen"/>
              <a:ea typeface="Oxygen"/>
              <a:cs typeface="Oxygen"/>
              <a:sym typeface="Oxygen"/>
            </a:endParaRPr>
          </a:p>
        </p:txBody>
      </p:sp>
      <p:sp>
        <p:nvSpPr>
          <p:cNvPr id="419" name="Google Shape;419;p42"/>
          <p:cNvSpPr/>
          <p:nvPr/>
        </p:nvSpPr>
        <p:spPr>
          <a:xfrm>
            <a:off x="7698298" y="3407424"/>
            <a:ext cx="1751100" cy="1751100"/>
          </a:xfrm>
          <a:prstGeom prst="ellipse">
            <a:avLst/>
          </a:prstGeom>
          <a:solidFill>
            <a:srgbClr val="EA9999">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0" name="Google Shape;420;p42"/>
          <p:cNvPicPr preferRelativeResize="0"/>
          <p:nvPr/>
        </p:nvPicPr>
        <p:blipFill>
          <a:blip r:embed="rId3">
            <a:alphaModFix/>
          </a:blip>
          <a:stretch>
            <a:fillRect/>
          </a:stretch>
        </p:blipFill>
        <p:spPr>
          <a:xfrm rot="1109512">
            <a:off x="7957083" y="2156163"/>
            <a:ext cx="1233514" cy="2589975"/>
          </a:xfrm>
          <a:prstGeom prst="rect">
            <a:avLst/>
          </a:prstGeom>
          <a:noFill/>
          <a:ln>
            <a:noFill/>
          </a:ln>
        </p:spPr>
      </p:pic>
      <p:pic>
        <p:nvPicPr>
          <p:cNvPr id="421" name="Google Shape;421;p42"/>
          <p:cNvPicPr preferRelativeResize="0"/>
          <p:nvPr/>
        </p:nvPicPr>
        <p:blipFill>
          <a:blip r:embed="rId4">
            <a:alphaModFix/>
          </a:blip>
          <a:stretch>
            <a:fillRect/>
          </a:stretch>
        </p:blipFill>
        <p:spPr>
          <a:xfrm rot="-776695">
            <a:off x="8021436" y="3994834"/>
            <a:ext cx="1492526" cy="866965"/>
          </a:xfrm>
          <a:prstGeom prst="rect">
            <a:avLst/>
          </a:prstGeom>
          <a:noFill/>
          <a:ln>
            <a:noFill/>
          </a:ln>
        </p:spPr>
      </p:pic>
      <p:pic>
        <p:nvPicPr>
          <p:cNvPr id="422" name="Google Shape;422;p42"/>
          <p:cNvPicPr preferRelativeResize="0"/>
          <p:nvPr/>
        </p:nvPicPr>
        <p:blipFill>
          <a:blip r:embed="rId5">
            <a:alphaModFix/>
          </a:blip>
          <a:stretch>
            <a:fillRect/>
          </a:stretch>
        </p:blipFill>
        <p:spPr>
          <a:xfrm rot="-2699985">
            <a:off x="8442800" y="4410785"/>
            <a:ext cx="778525" cy="643052"/>
          </a:xfrm>
          <a:prstGeom prst="rect">
            <a:avLst/>
          </a:prstGeom>
          <a:noFill/>
          <a:ln>
            <a:noFill/>
          </a:ln>
        </p:spPr>
      </p:pic>
      <p:pic>
        <p:nvPicPr>
          <p:cNvPr id="423" name="Google Shape;423;p42"/>
          <p:cNvPicPr preferRelativeResize="0"/>
          <p:nvPr/>
        </p:nvPicPr>
        <p:blipFill>
          <a:blip r:embed="rId6">
            <a:alphaModFix/>
          </a:blip>
          <a:stretch>
            <a:fillRect/>
          </a:stretch>
        </p:blipFill>
        <p:spPr>
          <a:xfrm rot="-219528">
            <a:off x="7086079" y="190413"/>
            <a:ext cx="1998391" cy="183939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3"/>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Star Schema Data Lake</a:t>
            </a:r>
            <a:endParaRPr/>
          </a:p>
        </p:txBody>
      </p:sp>
      <p:sp>
        <p:nvSpPr>
          <p:cNvPr id="429" name="Google Shape;429;p43"/>
          <p:cNvSpPr/>
          <p:nvPr/>
        </p:nvSpPr>
        <p:spPr>
          <a:xfrm>
            <a:off x="516600" y="1394850"/>
            <a:ext cx="1080900" cy="6063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Oxygen"/>
                <a:ea typeface="Oxygen"/>
                <a:cs typeface="Oxygen"/>
                <a:sym typeface="Oxygen"/>
              </a:rPr>
              <a:t>Data</a:t>
            </a:r>
            <a:endParaRPr sz="1500">
              <a:latin typeface="Oxygen"/>
              <a:ea typeface="Oxygen"/>
              <a:cs typeface="Oxygen"/>
              <a:sym typeface="Oxygen"/>
            </a:endParaRPr>
          </a:p>
        </p:txBody>
      </p:sp>
      <p:sp>
        <p:nvSpPr>
          <p:cNvPr id="430" name="Google Shape;430;p43"/>
          <p:cNvSpPr/>
          <p:nvPr/>
        </p:nvSpPr>
        <p:spPr>
          <a:xfrm>
            <a:off x="516600" y="2268600"/>
            <a:ext cx="1080900" cy="6063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Oxygen"/>
                <a:ea typeface="Oxygen"/>
                <a:cs typeface="Oxygen"/>
                <a:sym typeface="Oxygen"/>
              </a:rPr>
              <a:t>Data</a:t>
            </a:r>
            <a:endParaRPr sz="1500">
              <a:latin typeface="Oxygen"/>
              <a:ea typeface="Oxygen"/>
              <a:cs typeface="Oxygen"/>
              <a:sym typeface="Oxygen"/>
            </a:endParaRPr>
          </a:p>
        </p:txBody>
      </p:sp>
      <p:sp>
        <p:nvSpPr>
          <p:cNvPr id="431" name="Google Shape;431;p43"/>
          <p:cNvSpPr/>
          <p:nvPr/>
        </p:nvSpPr>
        <p:spPr>
          <a:xfrm>
            <a:off x="516600" y="3142350"/>
            <a:ext cx="1080900" cy="6063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Oxygen"/>
                <a:ea typeface="Oxygen"/>
                <a:cs typeface="Oxygen"/>
                <a:sym typeface="Oxygen"/>
              </a:rPr>
              <a:t>Data</a:t>
            </a:r>
            <a:endParaRPr sz="1500">
              <a:latin typeface="Oxygen"/>
              <a:ea typeface="Oxygen"/>
              <a:cs typeface="Oxygen"/>
              <a:sym typeface="Oxygen"/>
            </a:endParaRPr>
          </a:p>
        </p:txBody>
      </p:sp>
      <p:sp>
        <p:nvSpPr>
          <p:cNvPr id="432" name="Google Shape;432;p43"/>
          <p:cNvSpPr/>
          <p:nvPr/>
        </p:nvSpPr>
        <p:spPr>
          <a:xfrm>
            <a:off x="3709213" y="1682525"/>
            <a:ext cx="1516900" cy="1778450"/>
          </a:xfrm>
          <a:prstGeom prst="flowChartMagneticDisk">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xygen"/>
                <a:ea typeface="Oxygen"/>
                <a:cs typeface="Oxygen"/>
                <a:sym typeface="Oxygen"/>
              </a:rPr>
              <a:t>Enterprise Data Warehouse</a:t>
            </a:r>
            <a:endParaRPr>
              <a:latin typeface="Oxygen"/>
              <a:ea typeface="Oxygen"/>
              <a:cs typeface="Oxygen"/>
              <a:sym typeface="Oxygen"/>
            </a:endParaRPr>
          </a:p>
        </p:txBody>
      </p:sp>
      <p:sp>
        <p:nvSpPr>
          <p:cNvPr id="433" name="Google Shape;433;p43"/>
          <p:cNvSpPr/>
          <p:nvPr/>
        </p:nvSpPr>
        <p:spPr>
          <a:xfrm>
            <a:off x="6143700" y="612750"/>
            <a:ext cx="2585100" cy="8550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Oxygen"/>
                <a:ea typeface="Oxygen"/>
                <a:cs typeface="Oxygen"/>
                <a:sym typeface="Oxygen"/>
              </a:rPr>
              <a:t>Data Mart</a:t>
            </a:r>
            <a:endParaRPr sz="1500">
              <a:latin typeface="Oxygen"/>
              <a:ea typeface="Oxygen"/>
              <a:cs typeface="Oxygen"/>
              <a:sym typeface="Oxygen"/>
            </a:endParaRPr>
          </a:p>
          <a:p>
            <a:pPr indent="0" lvl="0" marL="0" rtl="0" algn="ctr">
              <a:spcBef>
                <a:spcPts val="0"/>
              </a:spcBef>
              <a:spcAft>
                <a:spcPts val="0"/>
              </a:spcAft>
              <a:buNone/>
            </a:pPr>
            <a:r>
              <a:rPr lang="en" sz="1500">
                <a:latin typeface="Oxygen"/>
                <a:ea typeface="Oxygen"/>
                <a:cs typeface="Oxygen"/>
                <a:sym typeface="Oxygen"/>
              </a:rPr>
              <a:t>(customers &amp; transactions)</a:t>
            </a:r>
            <a:endParaRPr sz="1500">
              <a:latin typeface="Oxygen"/>
              <a:ea typeface="Oxygen"/>
              <a:cs typeface="Oxygen"/>
              <a:sym typeface="Oxygen"/>
            </a:endParaRPr>
          </a:p>
        </p:txBody>
      </p:sp>
      <p:sp>
        <p:nvSpPr>
          <p:cNvPr id="434" name="Google Shape;434;p43"/>
          <p:cNvSpPr/>
          <p:nvPr/>
        </p:nvSpPr>
        <p:spPr>
          <a:xfrm>
            <a:off x="6143700" y="1674150"/>
            <a:ext cx="2585100" cy="8550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Oxygen"/>
                <a:ea typeface="Oxygen"/>
                <a:cs typeface="Oxygen"/>
                <a:sym typeface="Oxygen"/>
              </a:rPr>
              <a:t>Data Mart</a:t>
            </a:r>
            <a:endParaRPr sz="1500">
              <a:latin typeface="Oxygen"/>
              <a:ea typeface="Oxygen"/>
              <a:cs typeface="Oxygen"/>
              <a:sym typeface="Oxygen"/>
            </a:endParaRPr>
          </a:p>
          <a:p>
            <a:pPr indent="0" lvl="0" marL="0" rtl="0" algn="ctr">
              <a:spcBef>
                <a:spcPts val="0"/>
              </a:spcBef>
              <a:spcAft>
                <a:spcPts val="0"/>
              </a:spcAft>
              <a:buNone/>
            </a:pPr>
            <a:r>
              <a:rPr lang="en" sz="1500">
                <a:latin typeface="Oxygen"/>
                <a:ea typeface="Oxygen"/>
                <a:cs typeface="Oxygen"/>
                <a:sym typeface="Oxygen"/>
              </a:rPr>
              <a:t>(customers &amp; products)</a:t>
            </a:r>
            <a:endParaRPr sz="1500">
              <a:latin typeface="Oxygen"/>
              <a:ea typeface="Oxygen"/>
              <a:cs typeface="Oxygen"/>
              <a:sym typeface="Oxygen"/>
            </a:endParaRPr>
          </a:p>
        </p:txBody>
      </p:sp>
      <p:sp>
        <p:nvSpPr>
          <p:cNvPr id="435" name="Google Shape;435;p43"/>
          <p:cNvSpPr/>
          <p:nvPr/>
        </p:nvSpPr>
        <p:spPr>
          <a:xfrm>
            <a:off x="6143700" y="2735550"/>
            <a:ext cx="2585100" cy="8550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Oxygen"/>
                <a:ea typeface="Oxygen"/>
                <a:cs typeface="Oxygen"/>
                <a:sym typeface="Oxygen"/>
              </a:rPr>
              <a:t>Data Mart</a:t>
            </a:r>
            <a:endParaRPr sz="1500">
              <a:latin typeface="Oxygen"/>
              <a:ea typeface="Oxygen"/>
              <a:cs typeface="Oxygen"/>
              <a:sym typeface="Oxygen"/>
            </a:endParaRPr>
          </a:p>
          <a:p>
            <a:pPr indent="0" lvl="0" marL="0" rtl="0" algn="ctr">
              <a:spcBef>
                <a:spcPts val="0"/>
              </a:spcBef>
              <a:spcAft>
                <a:spcPts val="0"/>
              </a:spcAft>
              <a:buNone/>
            </a:pPr>
            <a:r>
              <a:rPr lang="en" sz="1500">
                <a:latin typeface="Oxygen"/>
                <a:ea typeface="Oxygen"/>
                <a:cs typeface="Oxygen"/>
                <a:sym typeface="Oxygen"/>
              </a:rPr>
              <a:t>(products &amp; inventory)</a:t>
            </a:r>
            <a:endParaRPr sz="1500">
              <a:latin typeface="Oxygen"/>
              <a:ea typeface="Oxygen"/>
              <a:cs typeface="Oxygen"/>
              <a:sym typeface="Oxygen"/>
            </a:endParaRPr>
          </a:p>
        </p:txBody>
      </p:sp>
      <p:sp>
        <p:nvSpPr>
          <p:cNvPr id="436" name="Google Shape;436;p43"/>
          <p:cNvSpPr/>
          <p:nvPr/>
        </p:nvSpPr>
        <p:spPr>
          <a:xfrm>
            <a:off x="2473225" y="1394850"/>
            <a:ext cx="689100" cy="23538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Oxygen"/>
                <a:ea typeface="Oxygen"/>
                <a:cs typeface="Oxygen"/>
                <a:sym typeface="Oxygen"/>
              </a:rPr>
              <a:t>ETL</a:t>
            </a:r>
            <a:endParaRPr sz="1500">
              <a:latin typeface="Oxygen"/>
              <a:ea typeface="Oxygen"/>
              <a:cs typeface="Oxygen"/>
              <a:sym typeface="Oxygen"/>
            </a:endParaRPr>
          </a:p>
        </p:txBody>
      </p:sp>
      <p:sp>
        <p:nvSpPr>
          <p:cNvPr id="437" name="Google Shape;437;p43"/>
          <p:cNvSpPr/>
          <p:nvPr/>
        </p:nvSpPr>
        <p:spPr>
          <a:xfrm>
            <a:off x="6143700" y="3796950"/>
            <a:ext cx="2585100" cy="8550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Oxygen"/>
                <a:ea typeface="Oxygen"/>
                <a:cs typeface="Oxygen"/>
                <a:sym typeface="Oxygen"/>
              </a:rPr>
              <a:t>Data Mart</a:t>
            </a:r>
            <a:endParaRPr sz="1500">
              <a:latin typeface="Oxygen"/>
              <a:ea typeface="Oxygen"/>
              <a:cs typeface="Oxygen"/>
              <a:sym typeface="Oxygen"/>
            </a:endParaRPr>
          </a:p>
          <a:p>
            <a:pPr indent="0" lvl="0" marL="0" rtl="0" algn="ctr">
              <a:spcBef>
                <a:spcPts val="0"/>
              </a:spcBef>
              <a:spcAft>
                <a:spcPts val="0"/>
              </a:spcAft>
              <a:buNone/>
            </a:pPr>
            <a:r>
              <a:rPr lang="en" sz="1500">
                <a:latin typeface="Oxygen"/>
                <a:ea typeface="Oxygen"/>
                <a:cs typeface="Oxygen"/>
                <a:sym typeface="Oxygen"/>
              </a:rPr>
              <a:t>(products &amp; transactions)</a:t>
            </a:r>
            <a:endParaRPr sz="1500">
              <a:latin typeface="Oxygen"/>
              <a:ea typeface="Oxygen"/>
              <a:cs typeface="Oxygen"/>
              <a:sym typeface="Oxygen"/>
            </a:endParaRPr>
          </a:p>
        </p:txBody>
      </p:sp>
      <p:cxnSp>
        <p:nvCxnSpPr>
          <p:cNvPr id="438" name="Google Shape;438;p43"/>
          <p:cNvCxnSpPr>
            <a:stCxn id="429" idx="3"/>
          </p:cNvCxnSpPr>
          <p:nvPr/>
        </p:nvCxnSpPr>
        <p:spPr>
          <a:xfrm>
            <a:off x="1597500" y="1698000"/>
            <a:ext cx="895800" cy="10800"/>
          </a:xfrm>
          <a:prstGeom prst="straightConnector1">
            <a:avLst/>
          </a:prstGeom>
          <a:noFill/>
          <a:ln cap="flat" cmpd="sng" w="9525">
            <a:solidFill>
              <a:schemeClr val="dk2"/>
            </a:solidFill>
            <a:prstDash val="solid"/>
            <a:round/>
            <a:headEnd len="med" w="med" type="none"/>
            <a:tailEnd len="med" w="med" type="triangle"/>
          </a:ln>
        </p:spPr>
      </p:cxnSp>
      <p:cxnSp>
        <p:nvCxnSpPr>
          <p:cNvPr id="439" name="Google Shape;439;p43"/>
          <p:cNvCxnSpPr>
            <a:stCxn id="430" idx="3"/>
            <a:endCxn id="436" idx="1"/>
          </p:cNvCxnSpPr>
          <p:nvPr/>
        </p:nvCxnSpPr>
        <p:spPr>
          <a:xfrm>
            <a:off x="1597500" y="2571750"/>
            <a:ext cx="875700" cy="0"/>
          </a:xfrm>
          <a:prstGeom prst="straightConnector1">
            <a:avLst/>
          </a:prstGeom>
          <a:noFill/>
          <a:ln cap="flat" cmpd="sng" w="9525">
            <a:solidFill>
              <a:schemeClr val="dk2"/>
            </a:solidFill>
            <a:prstDash val="solid"/>
            <a:round/>
            <a:headEnd len="med" w="med" type="none"/>
            <a:tailEnd len="med" w="med" type="triangle"/>
          </a:ln>
        </p:spPr>
      </p:cxnSp>
      <p:cxnSp>
        <p:nvCxnSpPr>
          <p:cNvPr id="440" name="Google Shape;440;p43"/>
          <p:cNvCxnSpPr>
            <a:stCxn id="431" idx="3"/>
          </p:cNvCxnSpPr>
          <p:nvPr/>
        </p:nvCxnSpPr>
        <p:spPr>
          <a:xfrm>
            <a:off x="1597500" y="3445500"/>
            <a:ext cx="895800" cy="24300"/>
          </a:xfrm>
          <a:prstGeom prst="straightConnector1">
            <a:avLst/>
          </a:prstGeom>
          <a:noFill/>
          <a:ln cap="flat" cmpd="sng" w="9525">
            <a:solidFill>
              <a:schemeClr val="dk2"/>
            </a:solidFill>
            <a:prstDash val="solid"/>
            <a:round/>
            <a:headEnd len="med" w="med" type="none"/>
            <a:tailEnd len="med" w="med" type="triangle"/>
          </a:ln>
        </p:spPr>
      </p:cxnSp>
      <p:cxnSp>
        <p:nvCxnSpPr>
          <p:cNvPr id="441" name="Google Shape;441;p43"/>
          <p:cNvCxnSpPr>
            <a:stCxn id="436" idx="3"/>
            <a:endCxn id="432" idx="2"/>
          </p:cNvCxnSpPr>
          <p:nvPr/>
        </p:nvCxnSpPr>
        <p:spPr>
          <a:xfrm>
            <a:off x="3162325" y="2571750"/>
            <a:ext cx="546900" cy="0"/>
          </a:xfrm>
          <a:prstGeom prst="straightConnector1">
            <a:avLst/>
          </a:prstGeom>
          <a:noFill/>
          <a:ln cap="flat" cmpd="sng" w="9525">
            <a:solidFill>
              <a:schemeClr val="dk2"/>
            </a:solidFill>
            <a:prstDash val="solid"/>
            <a:round/>
            <a:headEnd len="med" w="med" type="none"/>
            <a:tailEnd len="med" w="med" type="triangle"/>
          </a:ln>
        </p:spPr>
      </p:cxnSp>
      <p:cxnSp>
        <p:nvCxnSpPr>
          <p:cNvPr id="442" name="Google Shape;442;p43"/>
          <p:cNvCxnSpPr>
            <a:stCxn id="432" idx="4"/>
            <a:endCxn id="433" idx="1"/>
          </p:cNvCxnSpPr>
          <p:nvPr/>
        </p:nvCxnSpPr>
        <p:spPr>
          <a:xfrm flipH="1" rot="10800000">
            <a:off x="5226113" y="1040250"/>
            <a:ext cx="917700" cy="1531500"/>
          </a:xfrm>
          <a:prstGeom prst="straightConnector1">
            <a:avLst/>
          </a:prstGeom>
          <a:noFill/>
          <a:ln cap="flat" cmpd="sng" w="9525">
            <a:solidFill>
              <a:schemeClr val="dk2"/>
            </a:solidFill>
            <a:prstDash val="solid"/>
            <a:round/>
            <a:headEnd len="med" w="med" type="none"/>
            <a:tailEnd len="med" w="med" type="triangle"/>
          </a:ln>
        </p:spPr>
      </p:cxnSp>
      <p:cxnSp>
        <p:nvCxnSpPr>
          <p:cNvPr id="443" name="Google Shape;443;p43"/>
          <p:cNvCxnSpPr>
            <a:stCxn id="432" idx="4"/>
            <a:endCxn id="434" idx="1"/>
          </p:cNvCxnSpPr>
          <p:nvPr/>
        </p:nvCxnSpPr>
        <p:spPr>
          <a:xfrm flipH="1" rot="10800000">
            <a:off x="5226113" y="2101650"/>
            <a:ext cx="917700" cy="470100"/>
          </a:xfrm>
          <a:prstGeom prst="straightConnector1">
            <a:avLst/>
          </a:prstGeom>
          <a:noFill/>
          <a:ln cap="flat" cmpd="sng" w="9525">
            <a:solidFill>
              <a:schemeClr val="dk2"/>
            </a:solidFill>
            <a:prstDash val="solid"/>
            <a:round/>
            <a:headEnd len="med" w="med" type="none"/>
            <a:tailEnd len="med" w="med" type="triangle"/>
          </a:ln>
        </p:spPr>
      </p:cxnSp>
      <p:cxnSp>
        <p:nvCxnSpPr>
          <p:cNvPr id="444" name="Google Shape;444;p43"/>
          <p:cNvCxnSpPr>
            <a:stCxn id="432" idx="4"/>
            <a:endCxn id="435" idx="1"/>
          </p:cNvCxnSpPr>
          <p:nvPr/>
        </p:nvCxnSpPr>
        <p:spPr>
          <a:xfrm>
            <a:off x="5226113" y="2571750"/>
            <a:ext cx="917700" cy="591300"/>
          </a:xfrm>
          <a:prstGeom prst="straightConnector1">
            <a:avLst/>
          </a:prstGeom>
          <a:noFill/>
          <a:ln cap="flat" cmpd="sng" w="9525">
            <a:solidFill>
              <a:schemeClr val="dk2"/>
            </a:solidFill>
            <a:prstDash val="solid"/>
            <a:round/>
            <a:headEnd len="med" w="med" type="none"/>
            <a:tailEnd len="med" w="med" type="triangle"/>
          </a:ln>
        </p:spPr>
      </p:cxnSp>
      <p:cxnSp>
        <p:nvCxnSpPr>
          <p:cNvPr id="445" name="Google Shape;445;p43"/>
          <p:cNvCxnSpPr>
            <a:stCxn id="432" idx="4"/>
            <a:endCxn id="437" idx="1"/>
          </p:cNvCxnSpPr>
          <p:nvPr/>
        </p:nvCxnSpPr>
        <p:spPr>
          <a:xfrm>
            <a:off x="5226113" y="2571750"/>
            <a:ext cx="917700" cy="1652700"/>
          </a:xfrm>
          <a:prstGeom prst="straightConnector1">
            <a:avLst/>
          </a:prstGeom>
          <a:noFill/>
          <a:ln cap="flat" cmpd="sng" w="9525">
            <a:solidFill>
              <a:schemeClr val="dk2"/>
            </a:solidFill>
            <a:prstDash val="solid"/>
            <a:round/>
            <a:headEnd len="med" w="med" type="none"/>
            <a:tailEnd len="med" w="med" type="triangle"/>
          </a:ln>
        </p:spPr>
      </p:cxnSp>
      <p:pic>
        <p:nvPicPr>
          <p:cNvPr id="446" name="Google Shape;446;p43"/>
          <p:cNvPicPr preferRelativeResize="0"/>
          <p:nvPr/>
        </p:nvPicPr>
        <p:blipFill>
          <a:blip r:embed="rId3">
            <a:alphaModFix/>
          </a:blip>
          <a:stretch>
            <a:fillRect/>
          </a:stretch>
        </p:blipFill>
        <p:spPr>
          <a:xfrm>
            <a:off x="913949" y="4569029"/>
            <a:ext cx="1670011" cy="1768350"/>
          </a:xfrm>
          <a:prstGeom prst="rect">
            <a:avLst/>
          </a:prstGeom>
          <a:noFill/>
          <a:ln>
            <a:noFill/>
          </a:ln>
        </p:spPr>
      </p:pic>
      <p:pic>
        <p:nvPicPr>
          <p:cNvPr id="447" name="Google Shape;447;p43"/>
          <p:cNvPicPr preferRelativeResize="0"/>
          <p:nvPr/>
        </p:nvPicPr>
        <p:blipFill>
          <a:blip r:embed="rId4">
            <a:alphaModFix/>
          </a:blip>
          <a:stretch>
            <a:fillRect/>
          </a:stretch>
        </p:blipFill>
        <p:spPr>
          <a:xfrm>
            <a:off x="2156034" y="4025551"/>
            <a:ext cx="2225666" cy="2625849"/>
          </a:xfrm>
          <a:prstGeom prst="rect">
            <a:avLst/>
          </a:prstGeom>
          <a:noFill/>
          <a:ln>
            <a:noFill/>
          </a:ln>
        </p:spPr>
      </p:pic>
      <p:pic>
        <p:nvPicPr>
          <p:cNvPr id="448" name="Google Shape;448;p43"/>
          <p:cNvPicPr preferRelativeResize="0"/>
          <p:nvPr/>
        </p:nvPicPr>
        <p:blipFill>
          <a:blip r:embed="rId5">
            <a:alphaModFix/>
          </a:blip>
          <a:stretch>
            <a:fillRect/>
          </a:stretch>
        </p:blipFill>
        <p:spPr>
          <a:xfrm>
            <a:off x="-2237" y="4140299"/>
            <a:ext cx="1162152" cy="186378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44"/>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View as Data Lake</a:t>
            </a:r>
            <a:endParaRPr/>
          </a:p>
        </p:txBody>
      </p:sp>
      <p:pic>
        <p:nvPicPr>
          <p:cNvPr id="454" name="Google Shape;454;p44"/>
          <p:cNvPicPr preferRelativeResize="0"/>
          <p:nvPr/>
        </p:nvPicPr>
        <p:blipFill>
          <a:blip r:embed="rId3">
            <a:alphaModFix/>
          </a:blip>
          <a:stretch>
            <a:fillRect/>
          </a:stretch>
        </p:blipFill>
        <p:spPr>
          <a:xfrm>
            <a:off x="713925" y="1053875"/>
            <a:ext cx="6169774" cy="3629850"/>
          </a:xfrm>
          <a:prstGeom prst="rect">
            <a:avLst/>
          </a:prstGeom>
          <a:noFill/>
          <a:ln>
            <a:noFill/>
          </a:ln>
        </p:spPr>
      </p:pic>
      <p:pic>
        <p:nvPicPr>
          <p:cNvPr id="455" name="Google Shape;455;p44"/>
          <p:cNvPicPr preferRelativeResize="0"/>
          <p:nvPr/>
        </p:nvPicPr>
        <p:blipFill>
          <a:blip r:embed="rId4">
            <a:alphaModFix/>
          </a:blip>
          <a:stretch>
            <a:fillRect/>
          </a:stretch>
        </p:blipFill>
        <p:spPr>
          <a:xfrm rot="-5395750">
            <a:off x="7300571" y="1043153"/>
            <a:ext cx="2762073" cy="2786974"/>
          </a:xfrm>
          <a:prstGeom prst="rect">
            <a:avLst/>
          </a:prstGeom>
          <a:noFill/>
          <a:ln>
            <a:noFill/>
          </a:ln>
        </p:spPr>
      </p:pic>
      <p:pic>
        <p:nvPicPr>
          <p:cNvPr id="456" name="Google Shape;456;p44"/>
          <p:cNvPicPr preferRelativeResize="0"/>
          <p:nvPr/>
        </p:nvPicPr>
        <p:blipFill>
          <a:blip r:embed="rId5">
            <a:alphaModFix/>
          </a:blip>
          <a:stretch>
            <a:fillRect/>
          </a:stretch>
        </p:blipFill>
        <p:spPr>
          <a:xfrm rot="-5395745">
            <a:off x="7759292" y="2518093"/>
            <a:ext cx="1731911" cy="2097664"/>
          </a:xfrm>
          <a:prstGeom prst="rect">
            <a:avLst/>
          </a:prstGeom>
          <a:noFill/>
          <a:ln>
            <a:noFill/>
          </a:ln>
        </p:spPr>
      </p:pic>
      <p:pic>
        <p:nvPicPr>
          <p:cNvPr id="457" name="Google Shape;457;p44"/>
          <p:cNvPicPr preferRelativeResize="0"/>
          <p:nvPr/>
        </p:nvPicPr>
        <p:blipFill>
          <a:blip r:embed="rId6">
            <a:alphaModFix/>
          </a:blip>
          <a:stretch>
            <a:fillRect/>
          </a:stretch>
        </p:blipFill>
        <p:spPr>
          <a:xfrm rot="-5395746">
            <a:off x="7831266" y="3605390"/>
            <a:ext cx="1582009" cy="169066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5"/>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 of Data Lake</a:t>
            </a:r>
            <a:endParaRPr/>
          </a:p>
        </p:txBody>
      </p:sp>
      <p:pic>
        <p:nvPicPr>
          <p:cNvPr id="463" name="Google Shape;463;p45"/>
          <p:cNvPicPr preferRelativeResize="0"/>
          <p:nvPr/>
        </p:nvPicPr>
        <p:blipFill>
          <a:blip r:embed="rId3">
            <a:alphaModFix/>
          </a:blip>
          <a:stretch>
            <a:fillRect/>
          </a:stretch>
        </p:blipFill>
        <p:spPr>
          <a:xfrm>
            <a:off x="76200" y="1040775"/>
            <a:ext cx="8991598" cy="1675300"/>
          </a:xfrm>
          <a:prstGeom prst="rect">
            <a:avLst/>
          </a:prstGeom>
          <a:noFill/>
          <a:ln>
            <a:noFill/>
          </a:ln>
        </p:spPr>
      </p:pic>
      <p:pic>
        <p:nvPicPr>
          <p:cNvPr id="464" name="Google Shape;464;p45"/>
          <p:cNvPicPr preferRelativeResize="0"/>
          <p:nvPr/>
        </p:nvPicPr>
        <p:blipFill>
          <a:blip r:embed="rId4">
            <a:alphaModFix/>
          </a:blip>
          <a:stretch>
            <a:fillRect/>
          </a:stretch>
        </p:blipFill>
        <p:spPr>
          <a:xfrm>
            <a:off x="152400" y="2868475"/>
            <a:ext cx="8839201" cy="2074506"/>
          </a:xfrm>
          <a:prstGeom prst="rect">
            <a:avLst/>
          </a:prstGeom>
          <a:noFill/>
          <a:ln>
            <a:noFill/>
          </a:ln>
        </p:spPr>
      </p:pic>
      <p:pic>
        <p:nvPicPr>
          <p:cNvPr id="465" name="Google Shape;465;p45"/>
          <p:cNvPicPr preferRelativeResize="0"/>
          <p:nvPr/>
        </p:nvPicPr>
        <p:blipFill>
          <a:blip r:embed="rId5">
            <a:alphaModFix/>
          </a:blip>
          <a:stretch>
            <a:fillRect/>
          </a:stretch>
        </p:blipFill>
        <p:spPr>
          <a:xfrm>
            <a:off x="8281300" y="15600"/>
            <a:ext cx="862700" cy="8963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6"/>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Analytics </a:t>
            </a:r>
            <a:endParaRPr/>
          </a:p>
        </p:txBody>
      </p:sp>
      <p:sp>
        <p:nvSpPr>
          <p:cNvPr id="471" name="Google Shape;471;p46"/>
          <p:cNvSpPr txBox="1"/>
          <p:nvPr>
            <p:ph idx="1" type="body"/>
          </p:nvPr>
        </p:nvSpPr>
        <p:spPr>
          <a:xfrm>
            <a:off x="720000" y="923875"/>
            <a:ext cx="59727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What is the max invoice total for customers at H-E-B?</a:t>
            </a:r>
            <a:endParaRPr sz="1600"/>
          </a:p>
          <a:p>
            <a:pPr indent="0" lvl="0" marL="0" rtl="0" algn="l">
              <a:spcBef>
                <a:spcPts val="1600"/>
              </a:spcBef>
              <a:spcAft>
                <a:spcPts val="0"/>
              </a:spcAft>
              <a:buNone/>
            </a:pPr>
            <a:r>
              <a:t/>
            </a:r>
            <a:endParaRPr sz="1600"/>
          </a:p>
          <a:p>
            <a:pPr indent="-330200" lvl="0" marL="457200" rtl="0" algn="l">
              <a:spcBef>
                <a:spcPts val="1600"/>
              </a:spcBef>
              <a:spcAft>
                <a:spcPts val="0"/>
              </a:spcAft>
              <a:buSzPts val="1600"/>
              <a:buChar char="●"/>
            </a:pPr>
            <a:r>
              <a:rPr lang="en" sz="1600"/>
              <a:t>What is the average invoice total for customers at H-E-B?</a:t>
            </a:r>
            <a:endParaRPr sz="1600"/>
          </a:p>
          <a:p>
            <a:pPr indent="0" lvl="0" marL="0" rtl="0" algn="l">
              <a:spcBef>
                <a:spcPts val="1600"/>
              </a:spcBef>
              <a:spcAft>
                <a:spcPts val="0"/>
              </a:spcAft>
              <a:buNone/>
            </a:pPr>
            <a:r>
              <a:t/>
            </a:r>
            <a:endParaRPr sz="1600"/>
          </a:p>
          <a:p>
            <a:pPr indent="-330200" lvl="0" marL="457200" rtl="0" algn="l">
              <a:spcBef>
                <a:spcPts val="1600"/>
              </a:spcBef>
              <a:spcAft>
                <a:spcPts val="0"/>
              </a:spcAft>
              <a:buSzPts val="1600"/>
              <a:buChar char="●"/>
            </a:pPr>
            <a:r>
              <a:rPr lang="en" sz="1600"/>
              <a:t>What regions (or zipcodes) are H-E-B customers from?</a:t>
            </a:r>
            <a:endParaRPr sz="1600"/>
          </a:p>
        </p:txBody>
      </p:sp>
      <p:pic>
        <p:nvPicPr>
          <p:cNvPr id="472" name="Google Shape;472;p46"/>
          <p:cNvPicPr preferRelativeResize="0"/>
          <p:nvPr/>
        </p:nvPicPr>
        <p:blipFill>
          <a:blip r:embed="rId3">
            <a:alphaModFix/>
          </a:blip>
          <a:stretch>
            <a:fillRect/>
          </a:stretch>
        </p:blipFill>
        <p:spPr>
          <a:xfrm>
            <a:off x="1274600" y="1324900"/>
            <a:ext cx="2281603" cy="606300"/>
          </a:xfrm>
          <a:prstGeom prst="rect">
            <a:avLst/>
          </a:prstGeom>
          <a:noFill/>
          <a:ln>
            <a:noFill/>
          </a:ln>
        </p:spPr>
      </p:pic>
      <p:pic>
        <p:nvPicPr>
          <p:cNvPr id="473" name="Google Shape;473;p46"/>
          <p:cNvPicPr preferRelativeResize="0"/>
          <p:nvPr/>
        </p:nvPicPr>
        <p:blipFill>
          <a:blip r:embed="rId4">
            <a:alphaModFix/>
          </a:blip>
          <a:stretch>
            <a:fillRect/>
          </a:stretch>
        </p:blipFill>
        <p:spPr>
          <a:xfrm>
            <a:off x="1274600" y="2366825"/>
            <a:ext cx="4229275" cy="530500"/>
          </a:xfrm>
          <a:prstGeom prst="rect">
            <a:avLst/>
          </a:prstGeom>
          <a:noFill/>
          <a:ln>
            <a:noFill/>
          </a:ln>
        </p:spPr>
      </p:pic>
      <p:pic>
        <p:nvPicPr>
          <p:cNvPr id="474" name="Google Shape;474;p46"/>
          <p:cNvPicPr preferRelativeResize="0"/>
          <p:nvPr/>
        </p:nvPicPr>
        <p:blipFill>
          <a:blip r:embed="rId5">
            <a:alphaModFix/>
          </a:blip>
          <a:stretch>
            <a:fillRect/>
          </a:stretch>
        </p:blipFill>
        <p:spPr>
          <a:xfrm>
            <a:off x="1274600" y="3256750"/>
            <a:ext cx="1431225" cy="1742367"/>
          </a:xfrm>
          <a:prstGeom prst="rect">
            <a:avLst/>
          </a:prstGeom>
          <a:noFill/>
          <a:ln>
            <a:noFill/>
          </a:ln>
        </p:spPr>
      </p:pic>
      <p:pic>
        <p:nvPicPr>
          <p:cNvPr id="475" name="Google Shape;475;p46"/>
          <p:cNvPicPr preferRelativeResize="0"/>
          <p:nvPr/>
        </p:nvPicPr>
        <p:blipFill>
          <a:blip r:embed="rId6">
            <a:alphaModFix/>
          </a:blip>
          <a:stretch>
            <a:fillRect/>
          </a:stretch>
        </p:blipFill>
        <p:spPr>
          <a:xfrm flipH="1" rot="-10404484">
            <a:off x="7676132" y="2356693"/>
            <a:ext cx="1392935" cy="2634765"/>
          </a:xfrm>
          <a:prstGeom prst="rect">
            <a:avLst/>
          </a:prstGeom>
          <a:noFill/>
          <a:ln>
            <a:noFill/>
          </a:ln>
        </p:spPr>
      </p:pic>
      <p:pic>
        <p:nvPicPr>
          <p:cNvPr id="476" name="Google Shape;476;p46"/>
          <p:cNvPicPr preferRelativeResize="0"/>
          <p:nvPr/>
        </p:nvPicPr>
        <p:blipFill>
          <a:blip r:embed="rId7">
            <a:alphaModFix/>
          </a:blip>
          <a:stretch>
            <a:fillRect/>
          </a:stretch>
        </p:blipFill>
        <p:spPr>
          <a:xfrm flipH="1" rot="695827">
            <a:off x="7109168" y="3445304"/>
            <a:ext cx="2549640" cy="2638868"/>
          </a:xfrm>
          <a:prstGeom prst="rect">
            <a:avLst/>
          </a:prstGeom>
          <a:noFill/>
          <a:ln>
            <a:noFill/>
          </a:ln>
        </p:spPr>
      </p:pic>
      <p:pic>
        <p:nvPicPr>
          <p:cNvPr id="477" name="Google Shape;477;p46"/>
          <p:cNvPicPr preferRelativeResize="0"/>
          <p:nvPr/>
        </p:nvPicPr>
        <p:blipFill>
          <a:blip r:embed="rId8">
            <a:alphaModFix/>
          </a:blip>
          <a:stretch>
            <a:fillRect/>
          </a:stretch>
        </p:blipFill>
        <p:spPr>
          <a:xfrm flipH="1" rot="-10404480">
            <a:off x="6780542" y="4026269"/>
            <a:ext cx="1276314" cy="112388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47"/>
          <p:cNvSpPr txBox="1"/>
          <p:nvPr>
            <p:ph type="ctrTitle"/>
          </p:nvPr>
        </p:nvSpPr>
        <p:spPr>
          <a:xfrm>
            <a:off x="1870200" y="2127525"/>
            <a:ext cx="5403600" cy="25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GOVERNANCE</a:t>
            </a:r>
            <a:endParaRPr/>
          </a:p>
        </p:txBody>
      </p:sp>
      <p:sp>
        <p:nvSpPr>
          <p:cNvPr id="483" name="Google Shape;483;p47"/>
          <p:cNvSpPr txBox="1"/>
          <p:nvPr>
            <p:ph idx="1" type="subTitle"/>
          </p:nvPr>
        </p:nvSpPr>
        <p:spPr>
          <a:xfrm>
            <a:off x="3013650" y="2454225"/>
            <a:ext cx="3116700" cy="15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t>How we would define H-E-B’s </a:t>
            </a:r>
            <a:endParaRPr sz="1000"/>
          </a:p>
          <a:p>
            <a:pPr indent="0" lvl="0" marL="0" rtl="0" algn="ctr">
              <a:spcBef>
                <a:spcPts val="0"/>
              </a:spcBef>
              <a:spcAft>
                <a:spcPts val="0"/>
              </a:spcAft>
              <a:buClr>
                <a:schemeClr val="dk1"/>
              </a:buClr>
              <a:buSzPts val="1100"/>
              <a:buFont typeface="Arial"/>
              <a:buNone/>
            </a:pPr>
            <a:r>
              <a:rPr lang="en" sz="1000"/>
              <a:t>data governance mechanism</a:t>
            </a:r>
            <a:endParaRPr sz="1000"/>
          </a:p>
          <a:p>
            <a:pPr indent="0" lvl="0" marL="0" rtl="0" algn="ctr">
              <a:spcBef>
                <a:spcPts val="0"/>
              </a:spcBef>
              <a:spcAft>
                <a:spcPts val="0"/>
              </a:spcAft>
              <a:buClr>
                <a:schemeClr val="dk1"/>
              </a:buClr>
              <a:buSzPts val="1100"/>
              <a:buFont typeface="Arial"/>
              <a:buNone/>
            </a:pPr>
            <a:r>
              <a:t/>
            </a:r>
            <a:endParaRPr sz="1000"/>
          </a:p>
          <a:p>
            <a:pPr indent="0" lvl="0" marL="0" rtl="0" algn="ctr">
              <a:spcBef>
                <a:spcPts val="0"/>
              </a:spcBef>
              <a:spcAft>
                <a:spcPts val="0"/>
              </a:spcAft>
              <a:buClr>
                <a:schemeClr val="dk1"/>
              </a:buClr>
              <a:buSzPts val="1100"/>
              <a:buFont typeface="Arial"/>
              <a:buNone/>
            </a:pPr>
            <a:r>
              <a:t/>
            </a:r>
            <a:endParaRPr sz="1000"/>
          </a:p>
          <a:p>
            <a:pPr indent="0" lvl="0" marL="0" rtl="0" algn="ctr">
              <a:spcBef>
                <a:spcPts val="0"/>
              </a:spcBef>
              <a:spcAft>
                <a:spcPts val="0"/>
              </a:spcAft>
              <a:buNone/>
            </a:pPr>
            <a:r>
              <a:t/>
            </a:r>
            <a:endParaRPr/>
          </a:p>
        </p:txBody>
      </p:sp>
      <p:pic>
        <p:nvPicPr>
          <p:cNvPr id="484" name="Google Shape;484;p47"/>
          <p:cNvPicPr preferRelativeResize="0"/>
          <p:nvPr/>
        </p:nvPicPr>
        <p:blipFill>
          <a:blip r:embed="rId3">
            <a:alphaModFix/>
          </a:blip>
          <a:stretch>
            <a:fillRect/>
          </a:stretch>
        </p:blipFill>
        <p:spPr>
          <a:xfrm>
            <a:off x="5822399" y="3709754"/>
            <a:ext cx="1670011" cy="1768350"/>
          </a:xfrm>
          <a:prstGeom prst="rect">
            <a:avLst/>
          </a:prstGeom>
          <a:noFill/>
          <a:ln>
            <a:noFill/>
          </a:ln>
        </p:spPr>
      </p:pic>
      <p:sp>
        <p:nvSpPr>
          <p:cNvPr id="485" name="Google Shape;485;p47"/>
          <p:cNvSpPr txBox="1"/>
          <p:nvPr>
            <p:ph idx="2" type="title"/>
          </p:nvPr>
        </p:nvSpPr>
        <p:spPr>
          <a:xfrm>
            <a:off x="3897150" y="1361375"/>
            <a:ext cx="1349700" cy="60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05</a:t>
            </a:r>
            <a:endParaRPr/>
          </a:p>
        </p:txBody>
      </p:sp>
      <p:pic>
        <p:nvPicPr>
          <p:cNvPr id="486" name="Google Shape;486;p47"/>
          <p:cNvPicPr preferRelativeResize="0"/>
          <p:nvPr/>
        </p:nvPicPr>
        <p:blipFill>
          <a:blip r:embed="rId4">
            <a:alphaModFix/>
          </a:blip>
          <a:stretch>
            <a:fillRect/>
          </a:stretch>
        </p:blipFill>
        <p:spPr>
          <a:xfrm>
            <a:off x="7064484" y="3166276"/>
            <a:ext cx="2225666" cy="2625849"/>
          </a:xfrm>
          <a:prstGeom prst="rect">
            <a:avLst/>
          </a:prstGeom>
          <a:noFill/>
          <a:ln>
            <a:noFill/>
          </a:ln>
        </p:spPr>
      </p:pic>
      <p:pic>
        <p:nvPicPr>
          <p:cNvPr id="487" name="Google Shape;487;p47"/>
          <p:cNvPicPr preferRelativeResize="0"/>
          <p:nvPr/>
        </p:nvPicPr>
        <p:blipFill>
          <a:blip r:embed="rId5">
            <a:alphaModFix/>
          </a:blip>
          <a:stretch>
            <a:fillRect/>
          </a:stretch>
        </p:blipFill>
        <p:spPr>
          <a:xfrm>
            <a:off x="2444947" y="3275076"/>
            <a:ext cx="2762071" cy="2786977"/>
          </a:xfrm>
          <a:prstGeom prst="rect">
            <a:avLst/>
          </a:prstGeom>
          <a:noFill/>
          <a:ln>
            <a:noFill/>
          </a:ln>
        </p:spPr>
      </p:pic>
      <p:pic>
        <p:nvPicPr>
          <p:cNvPr id="488" name="Google Shape;488;p47"/>
          <p:cNvPicPr preferRelativeResize="0"/>
          <p:nvPr/>
        </p:nvPicPr>
        <p:blipFill>
          <a:blip r:embed="rId6">
            <a:alphaModFix/>
          </a:blip>
          <a:stretch>
            <a:fillRect/>
          </a:stretch>
        </p:blipFill>
        <p:spPr>
          <a:xfrm>
            <a:off x="1829677" y="3564767"/>
            <a:ext cx="1731910" cy="2097667"/>
          </a:xfrm>
          <a:prstGeom prst="rect">
            <a:avLst/>
          </a:prstGeom>
          <a:noFill/>
          <a:ln>
            <a:noFill/>
          </a:ln>
        </p:spPr>
      </p:pic>
      <p:pic>
        <p:nvPicPr>
          <p:cNvPr id="489" name="Google Shape;489;p47"/>
          <p:cNvPicPr preferRelativeResize="0"/>
          <p:nvPr/>
        </p:nvPicPr>
        <p:blipFill>
          <a:blip r:embed="rId7">
            <a:alphaModFix/>
          </a:blip>
          <a:stretch>
            <a:fillRect/>
          </a:stretch>
        </p:blipFill>
        <p:spPr>
          <a:xfrm>
            <a:off x="-503175" y="3768265"/>
            <a:ext cx="1582008" cy="1690668"/>
          </a:xfrm>
          <a:prstGeom prst="rect">
            <a:avLst/>
          </a:prstGeom>
          <a:noFill/>
          <a:ln>
            <a:noFill/>
          </a:ln>
        </p:spPr>
      </p:pic>
      <p:pic>
        <p:nvPicPr>
          <p:cNvPr id="490" name="Google Shape;490;p47"/>
          <p:cNvPicPr preferRelativeResize="0"/>
          <p:nvPr/>
        </p:nvPicPr>
        <p:blipFill>
          <a:blip r:embed="rId8">
            <a:alphaModFix/>
          </a:blip>
          <a:stretch>
            <a:fillRect/>
          </a:stretch>
        </p:blipFill>
        <p:spPr>
          <a:xfrm>
            <a:off x="847773" y="3709750"/>
            <a:ext cx="1299312" cy="2003005"/>
          </a:xfrm>
          <a:prstGeom prst="rect">
            <a:avLst/>
          </a:prstGeom>
          <a:noFill/>
          <a:ln>
            <a:noFill/>
          </a:ln>
        </p:spPr>
      </p:pic>
      <p:pic>
        <p:nvPicPr>
          <p:cNvPr id="491" name="Google Shape;491;p47"/>
          <p:cNvPicPr preferRelativeResize="0"/>
          <p:nvPr/>
        </p:nvPicPr>
        <p:blipFill>
          <a:blip r:embed="rId9">
            <a:alphaModFix/>
          </a:blip>
          <a:stretch>
            <a:fillRect/>
          </a:stretch>
        </p:blipFill>
        <p:spPr>
          <a:xfrm>
            <a:off x="4753813" y="3662024"/>
            <a:ext cx="1162152" cy="186378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48"/>
          <p:cNvSpPr txBox="1"/>
          <p:nvPr>
            <p:ph type="ctrTitle"/>
          </p:nvPr>
        </p:nvSpPr>
        <p:spPr>
          <a:xfrm>
            <a:off x="615225" y="485850"/>
            <a:ext cx="6572700" cy="60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H-E-B Data Data Governance Structure</a:t>
            </a:r>
            <a:endParaRPr/>
          </a:p>
        </p:txBody>
      </p:sp>
      <p:sp>
        <p:nvSpPr>
          <p:cNvPr id="497" name="Google Shape;497;p48"/>
          <p:cNvSpPr txBox="1"/>
          <p:nvPr>
            <p:ph idx="1" type="body"/>
          </p:nvPr>
        </p:nvSpPr>
        <p:spPr>
          <a:xfrm>
            <a:off x="720000" y="1304875"/>
            <a:ext cx="7704000" cy="3416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H-E-B’s data governance structure will involve a specified branch (or team) within H-E-B’s internal operating system who will handle the bulk of controlling, securing, and managing all of H-E-B’s data</a:t>
            </a:r>
            <a:endParaRPr sz="1500"/>
          </a:p>
          <a:p>
            <a:pPr indent="-323850" lvl="1" marL="914400" rtl="0" algn="l">
              <a:spcBef>
                <a:spcPts val="0"/>
              </a:spcBef>
              <a:spcAft>
                <a:spcPts val="0"/>
              </a:spcAft>
              <a:buSzPts val="1500"/>
              <a:buChar char="○"/>
            </a:pPr>
            <a:r>
              <a:rPr lang="en" sz="1500"/>
              <a:t>We will call this branch H-E-B Digital</a:t>
            </a:r>
            <a:endParaRPr sz="1500"/>
          </a:p>
          <a:p>
            <a:pPr indent="-323850" lvl="0" marL="457200" rtl="0" algn="l">
              <a:spcBef>
                <a:spcPts val="0"/>
              </a:spcBef>
              <a:spcAft>
                <a:spcPts val="0"/>
              </a:spcAft>
              <a:buSzPts val="1500"/>
              <a:buChar char="●"/>
            </a:pPr>
            <a:r>
              <a:rPr lang="en" sz="1500"/>
              <a:t>For H-E-B, our data governance </a:t>
            </a:r>
            <a:r>
              <a:rPr lang="en" sz="1500"/>
              <a:t>mechanisms</a:t>
            </a:r>
            <a:r>
              <a:rPr lang="en" sz="1500"/>
              <a:t> will focus on inventory and customer </a:t>
            </a:r>
            <a:r>
              <a:rPr lang="en" sz="1500"/>
              <a:t>transactions</a:t>
            </a:r>
            <a:r>
              <a:rPr lang="en" sz="1500"/>
              <a:t> in order to ensure proper product stock levels</a:t>
            </a:r>
            <a:endParaRPr sz="1500"/>
          </a:p>
          <a:p>
            <a:pPr indent="-323850" lvl="0" marL="457200" rtl="0" algn="l">
              <a:spcBef>
                <a:spcPts val="0"/>
              </a:spcBef>
              <a:spcAft>
                <a:spcPts val="0"/>
              </a:spcAft>
              <a:buSzPts val="1500"/>
              <a:buChar char="●"/>
            </a:pPr>
            <a:r>
              <a:rPr lang="en" sz="1500"/>
              <a:t>This allows for each store to </a:t>
            </a:r>
            <a:r>
              <a:rPr lang="en" sz="1500"/>
              <a:t>maintain supply and</a:t>
            </a:r>
            <a:r>
              <a:rPr lang="en" sz="1500"/>
              <a:t> demand based off measurements of </a:t>
            </a:r>
            <a:r>
              <a:rPr lang="en" sz="1500"/>
              <a:t>performance</a:t>
            </a:r>
            <a:endParaRPr sz="1500"/>
          </a:p>
          <a:p>
            <a:pPr indent="-323850" lvl="0" marL="457200" rtl="0" algn="l">
              <a:spcBef>
                <a:spcPts val="0"/>
              </a:spcBef>
              <a:spcAft>
                <a:spcPts val="0"/>
              </a:spcAft>
              <a:buSzPts val="1500"/>
              <a:buChar char="●"/>
            </a:pPr>
            <a:r>
              <a:rPr lang="en" sz="1500"/>
              <a:t>Implement data policies for </a:t>
            </a:r>
            <a:r>
              <a:rPr lang="en" sz="1500"/>
              <a:t>consistency</a:t>
            </a:r>
            <a:r>
              <a:rPr lang="en" sz="1500"/>
              <a:t>/easy transfer of data to all departments in HEB’s </a:t>
            </a:r>
            <a:r>
              <a:rPr lang="en" sz="1500"/>
              <a:t>infrastructure</a:t>
            </a:r>
            <a:r>
              <a:rPr lang="en" sz="1500"/>
              <a:t> to make </a:t>
            </a:r>
            <a:r>
              <a:rPr lang="en" sz="1500"/>
              <a:t>business</a:t>
            </a:r>
            <a:r>
              <a:rPr lang="en" sz="1500"/>
              <a:t> </a:t>
            </a:r>
            <a:r>
              <a:rPr lang="en" sz="1500"/>
              <a:t>decisions</a:t>
            </a:r>
            <a:endParaRPr sz="1500"/>
          </a:p>
        </p:txBody>
      </p:sp>
      <p:pic>
        <p:nvPicPr>
          <p:cNvPr id="498" name="Google Shape;498;p48"/>
          <p:cNvPicPr preferRelativeResize="0"/>
          <p:nvPr/>
        </p:nvPicPr>
        <p:blipFill>
          <a:blip r:embed="rId3">
            <a:alphaModFix/>
          </a:blip>
          <a:stretch>
            <a:fillRect/>
          </a:stretch>
        </p:blipFill>
        <p:spPr>
          <a:xfrm rot="-503936">
            <a:off x="7877153" y="-526800"/>
            <a:ext cx="1266851" cy="1754449"/>
          </a:xfrm>
          <a:prstGeom prst="rect">
            <a:avLst/>
          </a:prstGeom>
          <a:noFill/>
          <a:ln>
            <a:noFill/>
          </a:ln>
        </p:spPr>
      </p:pic>
      <p:pic>
        <p:nvPicPr>
          <p:cNvPr id="499" name="Google Shape;499;p48"/>
          <p:cNvPicPr preferRelativeResize="0"/>
          <p:nvPr/>
        </p:nvPicPr>
        <p:blipFill>
          <a:blip r:embed="rId4">
            <a:alphaModFix/>
          </a:blip>
          <a:stretch>
            <a:fillRect/>
          </a:stretch>
        </p:blipFill>
        <p:spPr>
          <a:xfrm>
            <a:off x="0" y="3920712"/>
            <a:ext cx="970522" cy="12292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49"/>
          <p:cNvSpPr txBox="1"/>
          <p:nvPr>
            <p:ph type="ctrTitle"/>
          </p:nvPr>
        </p:nvSpPr>
        <p:spPr>
          <a:xfrm>
            <a:off x="1870200" y="2127525"/>
            <a:ext cx="5403600" cy="25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REFLECTIONS</a:t>
            </a:r>
            <a:endParaRPr/>
          </a:p>
        </p:txBody>
      </p:sp>
      <p:sp>
        <p:nvSpPr>
          <p:cNvPr id="505" name="Google Shape;505;p49"/>
          <p:cNvSpPr txBox="1"/>
          <p:nvPr>
            <p:ph idx="1" type="subTitle"/>
          </p:nvPr>
        </p:nvSpPr>
        <p:spPr>
          <a:xfrm>
            <a:off x="3013650" y="2454225"/>
            <a:ext cx="3116700" cy="15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t>What we learned throughout </a:t>
            </a:r>
            <a:endParaRPr sz="1000"/>
          </a:p>
          <a:p>
            <a:pPr indent="0" lvl="0" marL="0" rtl="0" algn="ctr">
              <a:spcBef>
                <a:spcPts val="0"/>
              </a:spcBef>
              <a:spcAft>
                <a:spcPts val="0"/>
              </a:spcAft>
              <a:buClr>
                <a:schemeClr val="dk1"/>
              </a:buClr>
              <a:buSzPts val="1100"/>
              <a:buFont typeface="Arial"/>
              <a:buNone/>
            </a:pPr>
            <a:r>
              <a:rPr lang="en" sz="1000"/>
              <a:t>this project and the semester</a:t>
            </a:r>
            <a:endParaRPr sz="1000"/>
          </a:p>
          <a:p>
            <a:pPr indent="0" lvl="0" marL="0" rtl="0" algn="ctr">
              <a:spcBef>
                <a:spcPts val="0"/>
              </a:spcBef>
              <a:spcAft>
                <a:spcPts val="0"/>
              </a:spcAft>
              <a:buClr>
                <a:schemeClr val="dk1"/>
              </a:buClr>
              <a:buSzPts val="1100"/>
              <a:buFont typeface="Arial"/>
              <a:buNone/>
            </a:pPr>
            <a:r>
              <a:t/>
            </a:r>
            <a:endParaRPr sz="1000"/>
          </a:p>
          <a:p>
            <a:pPr indent="0" lvl="0" marL="0" rtl="0" algn="ctr">
              <a:spcBef>
                <a:spcPts val="0"/>
              </a:spcBef>
              <a:spcAft>
                <a:spcPts val="0"/>
              </a:spcAft>
              <a:buClr>
                <a:schemeClr val="dk1"/>
              </a:buClr>
              <a:buSzPts val="1100"/>
              <a:buFont typeface="Arial"/>
              <a:buNone/>
            </a:pPr>
            <a:r>
              <a:t/>
            </a:r>
            <a:endParaRPr sz="1000"/>
          </a:p>
          <a:p>
            <a:pPr indent="0" lvl="0" marL="0" rtl="0" algn="ctr">
              <a:spcBef>
                <a:spcPts val="0"/>
              </a:spcBef>
              <a:spcAft>
                <a:spcPts val="0"/>
              </a:spcAft>
              <a:buNone/>
            </a:pPr>
            <a:r>
              <a:t/>
            </a:r>
            <a:endParaRPr/>
          </a:p>
        </p:txBody>
      </p:sp>
      <p:pic>
        <p:nvPicPr>
          <p:cNvPr id="506" name="Google Shape;506;p49"/>
          <p:cNvPicPr preferRelativeResize="0"/>
          <p:nvPr/>
        </p:nvPicPr>
        <p:blipFill>
          <a:blip r:embed="rId3">
            <a:alphaModFix/>
          </a:blip>
          <a:stretch>
            <a:fillRect/>
          </a:stretch>
        </p:blipFill>
        <p:spPr>
          <a:xfrm>
            <a:off x="5822399" y="3709754"/>
            <a:ext cx="1670011" cy="1768350"/>
          </a:xfrm>
          <a:prstGeom prst="rect">
            <a:avLst/>
          </a:prstGeom>
          <a:noFill/>
          <a:ln>
            <a:noFill/>
          </a:ln>
        </p:spPr>
      </p:pic>
      <p:sp>
        <p:nvSpPr>
          <p:cNvPr id="507" name="Google Shape;507;p49"/>
          <p:cNvSpPr txBox="1"/>
          <p:nvPr>
            <p:ph idx="2" type="title"/>
          </p:nvPr>
        </p:nvSpPr>
        <p:spPr>
          <a:xfrm>
            <a:off x="3897150" y="1361375"/>
            <a:ext cx="1349700" cy="60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06</a:t>
            </a:r>
            <a:endParaRPr/>
          </a:p>
        </p:txBody>
      </p:sp>
      <p:pic>
        <p:nvPicPr>
          <p:cNvPr id="508" name="Google Shape;508;p49"/>
          <p:cNvPicPr preferRelativeResize="0"/>
          <p:nvPr/>
        </p:nvPicPr>
        <p:blipFill>
          <a:blip r:embed="rId4">
            <a:alphaModFix/>
          </a:blip>
          <a:stretch>
            <a:fillRect/>
          </a:stretch>
        </p:blipFill>
        <p:spPr>
          <a:xfrm>
            <a:off x="7064484" y="3166276"/>
            <a:ext cx="2225666" cy="2625849"/>
          </a:xfrm>
          <a:prstGeom prst="rect">
            <a:avLst/>
          </a:prstGeom>
          <a:noFill/>
          <a:ln>
            <a:noFill/>
          </a:ln>
        </p:spPr>
      </p:pic>
      <p:pic>
        <p:nvPicPr>
          <p:cNvPr id="509" name="Google Shape;509;p49"/>
          <p:cNvPicPr preferRelativeResize="0"/>
          <p:nvPr/>
        </p:nvPicPr>
        <p:blipFill>
          <a:blip r:embed="rId5">
            <a:alphaModFix/>
          </a:blip>
          <a:stretch>
            <a:fillRect/>
          </a:stretch>
        </p:blipFill>
        <p:spPr>
          <a:xfrm>
            <a:off x="2444947" y="3275076"/>
            <a:ext cx="2762071" cy="2786977"/>
          </a:xfrm>
          <a:prstGeom prst="rect">
            <a:avLst/>
          </a:prstGeom>
          <a:noFill/>
          <a:ln>
            <a:noFill/>
          </a:ln>
        </p:spPr>
      </p:pic>
      <p:pic>
        <p:nvPicPr>
          <p:cNvPr id="510" name="Google Shape;510;p49"/>
          <p:cNvPicPr preferRelativeResize="0"/>
          <p:nvPr/>
        </p:nvPicPr>
        <p:blipFill>
          <a:blip r:embed="rId6">
            <a:alphaModFix/>
          </a:blip>
          <a:stretch>
            <a:fillRect/>
          </a:stretch>
        </p:blipFill>
        <p:spPr>
          <a:xfrm>
            <a:off x="1829677" y="3564767"/>
            <a:ext cx="1731910" cy="2097667"/>
          </a:xfrm>
          <a:prstGeom prst="rect">
            <a:avLst/>
          </a:prstGeom>
          <a:noFill/>
          <a:ln>
            <a:noFill/>
          </a:ln>
        </p:spPr>
      </p:pic>
      <p:pic>
        <p:nvPicPr>
          <p:cNvPr id="511" name="Google Shape;511;p49"/>
          <p:cNvPicPr preferRelativeResize="0"/>
          <p:nvPr/>
        </p:nvPicPr>
        <p:blipFill>
          <a:blip r:embed="rId7">
            <a:alphaModFix/>
          </a:blip>
          <a:stretch>
            <a:fillRect/>
          </a:stretch>
        </p:blipFill>
        <p:spPr>
          <a:xfrm>
            <a:off x="-503175" y="3768265"/>
            <a:ext cx="1582008" cy="1690668"/>
          </a:xfrm>
          <a:prstGeom prst="rect">
            <a:avLst/>
          </a:prstGeom>
          <a:noFill/>
          <a:ln>
            <a:noFill/>
          </a:ln>
        </p:spPr>
      </p:pic>
      <p:pic>
        <p:nvPicPr>
          <p:cNvPr id="512" name="Google Shape;512;p49"/>
          <p:cNvPicPr preferRelativeResize="0"/>
          <p:nvPr/>
        </p:nvPicPr>
        <p:blipFill>
          <a:blip r:embed="rId8">
            <a:alphaModFix/>
          </a:blip>
          <a:stretch>
            <a:fillRect/>
          </a:stretch>
        </p:blipFill>
        <p:spPr>
          <a:xfrm>
            <a:off x="847773" y="3709750"/>
            <a:ext cx="1299312" cy="2003005"/>
          </a:xfrm>
          <a:prstGeom prst="rect">
            <a:avLst/>
          </a:prstGeom>
          <a:noFill/>
          <a:ln>
            <a:noFill/>
          </a:ln>
        </p:spPr>
      </p:pic>
      <p:pic>
        <p:nvPicPr>
          <p:cNvPr id="513" name="Google Shape;513;p49"/>
          <p:cNvPicPr preferRelativeResize="0"/>
          <p:nvPr/>
        </p:nvPicPr>
        <p:blipFill>
          <a:blip r:embed="rId9">
            <a:alphaModFix/>
          </a:blip>
          <a:stretch>
            <a:fillRect/>
          </a:stretch>
        </p:blipFill>
        <p:spPr>
          <a:xfrm>
            <a:off x="4753813" y="3662024"/>
            <a:ext cx="1162152" cy="186378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3"/>
          <p:cNvSpPr txBox="1"/>
          <p:nvPr>
            <p:ph type="ctrTitle"/>
          </p:nvPr>
        </p:nvSpPr>
        <p:spPr>
          <a:xfrm>
            <a:off x="1870200" y="2127525"/>
            <a:ext cx="5403600" cy="25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COMPANY</a:t>
            </a:r>
            <a:endParaRPr/>
          </a:p>
        </p:txBody>
      </p:sp>
      <p:sp>
        <p:nvSpPr>
          <p:cNvPr id="175" name="Google Shape;175;p23"/>
          <p:cNvSpPr txBox="1"/>
          <p:nvPr>
            <p:ph idx="1" type="subTitle"/>
          </p:nvPr>
        </p:nvSpPr>
        <p:spPr>
          <a:xfrm>
            <a:off x="3013650" y="2454225"/>
            <a:ext cx="3116700" cy="15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t>The data management strategy we recommend</a:t>
            </a:r>
            <a:endParaRPr sz="1000"/>
          </a:p>
          <a:p>
            <a:pPr indent="0" lvl="0" marL="0" rtl="0" algn="ctr">
              <a:spcBef>
                <a:spcPts val="0"/>
              </a:spcBef>
              <a:spcAft>
                <a:spcPts val="0"/>
              </a:spcAft>
              <a:buClr>
                <a:schemeClr val="dk1"/>
              </a:buClr>
              <a:buSzPts val="1100"/>
              <a:buFont typeface="Arial"/>
              <a:buNone/>
            </a:pPr>
            <a:r>
              <a:t/>
            </a:r>
            <a:endParaRPr sz="1000"/>
          </a:p>
          <a:p>
            <a:pPr indent="0" lvl="0" marL="0" rtl="0" algn="ctr">
              <a:spcBef>
                <a:spcPts val="0"/>
              </a:spcBef>
              <a:spcAft>
                <a:spcPts val="0"/>
              </a:spcAft>
              <a:buNone/>
            </a:pPr>
            <a:r>
              <a:t/>
            </a:r>
            <a:endParaRPr/>
          </a:p>
        </p:txBody>
      </p:sp>
      <p:pic>
        <p:nvPicPr>
          <p:cNvPr id="176" name="Google Shape;176;p23"/>
          <p:cNvPicPr preferRelativeResize="0"/>
          <p:nvPr/>
        </p:nvPicPr>
        <p:blipFill>
          <a:blip r:embed="rId3">
            <a:alphaModFix/>
          </a:blip>
          <a:stretch>
            <a:fillRect/>
          </a:stretch>
        </p:blipFill>
        <p:spPr>
          <a:xfrm>
            <a:off x="5822399" y="3709754"/>
            <a:ext cx="1670011" cy="1768350"/>
          </a:xfrm>
          <a:prstGeom prst="rect">
            <a:avLst/>
          </a:prstGeom>
          <a:noFill/>
          <a:ln>
            <a:noFill/>
          </a:ln>
        </p:spPr>
      </p:pic>
      <p:sp>
        <p:nvSpPr>
          <p:cNvPr id="177" name="Google Shape;177;p23"/>
          <p:cNvSpPr txBox="1"/>
          <p:nvPr>
            <p:ph idx="2" type="title"/>
          </p:nvPr>
        </p:nvSpPr>
        <p:spPr>
          <a:xfrm>
            <a:off x="3897150" y="1361375"/>
            <a:ext cx="1349700" cy="60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pic>
        <p:nvPicPr>
          <p:cNvPr id="178" name="Google Shape;178;p23"/>
          <p:cNvPicPr preferRelativeResize="0"/>
          <p:nvPr/>
        </p:nvPicPr>
        <p:blipFill>
          <a:blip r:embed="rId4">
            <a:alphaModFix/>
          </a:blip>
          <a:stretch>
            <a:fillRect/>
          </a:stretch>
        </p:blipFill>
        <p:spPr>
          <a:xfrm>
            <a:off x="7064484" y="3166276"/>
            <a:ext cx="2225666" cy="2625849"/>
          </a:xfrm>
          <a:prstGeom prst="rect">
            <a:avLst/>
          </a:prstGeom>
          <a:noFill/>
          <a:ln>
            <a:noFill/>
          </a:ln>
        </p:spPr>
      </p:pic>
      <p:pic>
        <p:nvPicPr>
          <p:cNvPr id="179" name="Google Shape;179;p23"/>
          <p:cNvPicPr preferRelativeResize="0"/>
          <p:nvPr/>
        </p:nvPicPr>
        <p:blipFill>
          <a:blip r:embed="rId5">
            <a:alphaModFix/>
          </a:blip>
          <a:stretch>
            <a:fillRect/>
          </a:stretch>
        </p:blipFill>
        <p:spPr>
          <a:xfrm>
            <a:off x="2444947" y="3275076"/>
            <a:ext cx="2762071" cy="2786977"/>
          </a:xfrm>
          <a:prstGeom prst="rect">
            <a:avLst/>
          </a:prstGeom>
          <a:noFill/>
          <a:ln>
            <a:noFill/>
          </a:ln>
        </p:spPr>
      </p:pic>
      <p:pic>
        <p:nvPicPr>
          <p:cNvPr id="180" name="Google Shape;180;p23"/>
          <p:cNvPicPr preferRelativeResize="0"/>
          <p:nvPr/>
        </p:nvPicPr>
        <p:blipFill>
          <a:blip r:embed="rId6">
            <a:alphaModFix/>
          </a:blip>
          <a:stretch>
            <a:fillRect/>
          </a:stretch>
        </p:blipFill>
        <p:spPr>
          <a:xfrm>
            <a:off x="1829677" y="3564767"/>
            <a:ext cx="1731910" cy="2097667"/>
          </a:xfrm>
          <a:prstGeom prst="rect">
            <a:avLst/>
          </a:prstGeom>
          <a:noFill/>
          <a:ln>
            <a:noFill/>
          </a:ln>
        </p:spPr>
      </p:pic>
      <p:pic>
        <p:nvPicPr>
          <p:cNvPr id="181" name="Google Shape;181;p23"/>
          <p:cNvPicPr preferRelativeResize="0"/>
          <p:nvPr/>
        </p:nvPicPr>
        <p:blipFill>
          <a:blip r:embed="rId7">
            <a:alphaModFix/>
          </a:blip>
          <a:stretch>
            <a:fillRect/>
          </a:stretch>
        </p:blipFill>
        <p:spPr>
          <a:xfrm>
            <a:off x="-503175" y="3768265"/>
            <a:ext cx="1582008" cy="1690668"/>
          </a:xfrm>
          <a:prstGeom prst="rect">
            <a:avLst/>
          </a:prstGeom>
          <a:noFill/>
          <a:ln>
            <a:noFill/>
          </a:ln>
        </p:spPr>
      </p:pic>
      <p:pic>
        <p:nvPicPr>
          <p:cNvPr id="182" name="Google Shape;182;p23"/>
          <p:cNvPicPr preferRelativeResize="0"/>
          <p:nvPr/>
        </p:nvPicPr>
        <p:blipFill>
          <a:blip r:embed="rId8">
            <a:alphaModFix/>
          </a:blip>
          <a:stretch>
            <a:fillRect/>
          </a:stretch>
        </p:blipFill>
        <p:spPr>
          <a:xfrm>
            <a:off x="847773" y="3709750"/>
            <a:ext cx="1299312" cy="2003005"/>
          </a:xfrm>
          <a:prstGeom prst="rect">
            <a:avLst/>
          </a:prstGeom>
          <a:noFill/>
          <a:ln>
            <a:noFill/>
          </a:ln>
        </p:spPr>
      </p:pic>
      <p:pic>
        <p:nvPicPr>
          <p:cNvPr id="183" name="Google Shape;183;p23"/>
          <p:cNvPicPr preferRelativeResize="0"/>
          <p:nvPr/>
        </p:nvPicPr>
        <p:blipFill>
          <a:blip r:embed="rId9">
            <a:alphaModFix/>
          </a:blip>
          <a:stretch>
            <a:fillRect/>
          </a:stretch>
        </p:blipFill>
        <p:spPr>
          <a:xfrm>
            <a:off x="4753813" y="3662024"/>
            <a:ext cx="1162152" cy="186378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50"/>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REFLECTIONS</a:t>
            </a:r>
            <a:endParaRPr/>
          </a:p>
        </p:txBody>
      </p:sp>
      <p:sp>
        <p:nvSpPr>
          <p:cNvPr id="519" name="Google Shape;519;p50"/>
          <p:cNvSpPr txBox="1"/>
          <p:nvPr>
            <p:ph idx="2" type="ctrTitle"/>
          </p:nvPr>
        </p:nvSpPr>
        <p:spPr>
          <a:xfrm>
            <a:off x="1700249" y="1069025"/>
            <a:ext cx="2106000" cy="6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did you learn?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520" name="Google Shape;520;p50"/>
          <p:cNvSpPr txBox="1"/>
          <p:nvPr>
            <p:ph idx="1" type="subTitle"/>
          </p:nvPr>
        </p:nvSpPr>
        <p:spPr>
          <a:xfrm>
            <a:off x="1734900" y="1319638"/>
            <a:ext cx="2036700" cy="792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a:t>We learned how to think about a data management strategy wholistically, create fast transactional models, then transform them into a fully integrated data warehouse.</a:t>
            </a:r>
            <a:endParaRPr/>
          </a:p>
        </p:txBody>
      </p:sp>
      <p:sp>
        <p:nvSpPr>
          <p:cNvPr id="521" name="Google Shape;521;p50"/>
          <p:cNvSpPr txBox="1"/>
          <p:nvPr>
            <p:ph idx="3" type="ctrTitle"/>
          </p:nvPr>
        </p:nvSpPr>
        <p:spPr>
          <a:xfrm>
            <a:off x="6583475" y="2580625"/>
            <a:ext cx="2256600" cy="73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can you use this learning going forward?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522" name="Google Shape;522;p50"/>
          <p:cNvSpPr txBox="1"/>
          <p:nvPr>
            <p:ph idx="5" type="ctrTitle"/>
          </p:nvPr>
        </p:nvSpPr>
        <p:spPr>
          <a:xfrm>
            <a:off x="5211875" y="1069025"/>
            <a:ext cx="2256600" cy="6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was most valuable?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523" name="Google Shape;523;p50"/>
          <p:cNvSpPr txBox="1"/>
          <p:nvPr>
            <p:ph idx="6" type="subTitle"/>
          </p:nvPr>
        </p:nvSpPr>
        <p:spPr>
          <a:xfrm>
            <a:off x="5287175" y="1319650"/>
            <a:ext cx="2106000" cy="10701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a:t>Learning how to extract the data, transform it from denormalized to 3nf, and load the data into the data lake is a valuable skill we can use in our future careers.</a:t>
            </a:r>
            <a:endParaRPr/>
          </a:p>
        </p:txBody>
      </p:sp>
      <p:sp>
        <p:nvSpPr>
          <p:cNvPr id="524" name="Google Shape;524;p50"/>
          <p:cNvSpPr txBox="1"/>
          <p:nvPr>
            <p:ph idx="7" type="ctrTitle"/>
          </p:nvPr>
        </p:nvSpPr>
        <p:spPr>
          <a:xfrm>
            <a:off x="3259838" y="2568350"/>
            <a:ext cx="2797500" cy="121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are additional opportunities for learning that this project did not capture? How can we change this project to capture these opportunities?</a:t>
            </a:r>
            <a:endParaRPr/>
          </a:p>
        </p:txBody>
      </p:sp>
      <p:sp>
        <p:nvSpPr>
          <p:cNvPr id="525" name="Google Shape;525;p50"/>
          <p:cNvSpPr/>
          <p:nvPr/>
        </p:nvSpPr>
        <p:spPr>
          <a:xfrm>
            <a:off x="510951" y="2736400"/>
            <a:ext cx="2133600" cy="2133600"/>
          </a:xfrm>
          <a:prstGeom prst="ellipse">
            <a:avLst/>
          </a:prstGeom>
          <a:solidFill>
            <a:srgbClr val="EA9999">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6" name="Google Shape;526;p50"/>
          <p:cNvPicPr preferRelativeResize="0"/>
          <p:nvPr/>
        </p:nvPicPr>
        <p:blipFill>
          <a:blip r:embed="rId3">
            <a:alphaModFix/>
          </a:blip>
          <a:stretch>
            <a:fillRect/>
          </a:stretch>
        </p:blipFill>
        <p:spPr>
          <a:xfrm rot="2322379">
            <a:off x="515597" y="2458083"/>
            <a:ext cx="1765801" cy="1781719"/>
          </a:xfrm>
          <a:prstGeom prst="rect">
            <a:avLst/>
          </a:prstGeom>
          <a:noFill/>
          <a:ln>
            <a:noFill/>
          </a:ln>
        </p:spPr>
      </p:pic>
      <p:cxnSp>
        <p:nvCxnSpPr>
          <p:cNvPr id="527" name="Google Shape;527;p50"/>
          <p:cNvCxnSpPr/>
          <p:nvPr/>
        </p:nvCxnSpPr>
        <p:spPr>
          <a:xfrm>
            <a:off x="2929850" y="695425"/>
            <a:ext cx="6312600" cy="0"/>
          </a:xfrm>
          <a:prstGeom prst="straightConnector1">
            <a:avLst/>
          </a:prstGeom>
          <a:noFill/>
          <a:ln cap="flat" cmpd="sng" w="76200">
            <a:solidFill>
              <a:schemeClr val="accent1"/>
            </a:solidFill>
            <a:prstDash val="solid"/>
            <a:round/>
            <a:headEnd len="med" w="med" type="none"/>
            <a:tailEnd len="med" w="med" type="none"/>
          </a:ln>
        </p:spPr>
      </p:cxnSp>
      <p:pic>
        <p:nvPicPr>
          <p:cNvPr id="528" name="Google Shape;528;p50"/>
          <p:cNvPicPr preferRelativeResize="0"/>
          <p:nvPr/>
        </p:nvPicPr>
        <p:blipFill>
          <a:blip r:embed="rId4">
            <a:alphaModFix/>
          </a:blip>
          <a:stretch>
            <a:fillRect/>
          </a:stretch>
        </p:blipFill>
        <p:spPr>
          <a:xfrm rot="2256189">
            <a:off x="1592749" y="3197437"/>
            <a:ext cx="928526" cy="959625"/>
          </a:xfrm>
          <a:prstGeom prst="rect">
            <a:avLst/>
          </a:prstGeom>
          <a:noFill/>
          <a:ln>
            <a:noFill/>
          </a:ln>
        </p:spPr>
      </p:pic>
      <p:pic>
        <p:nvPicPr>
          <p:cNvPr id="529" name="Google Shape;529;p50"/>
          <p:cNvPicPr preferRelativeResize="0"/>
          <p:nvPr/>
        </p:nvPicPr>
        <p:blipFill>
          <a:blip r:embed="rId5">
            <a:alphaModFix/>
          </a:blip>
          <a:stretch>
            <a:fillRect/>
          </a:stretch>
        </p:blipFill>
        <p:spPr>
          <a:xfrm>
            <a:off x="851129" y="3346700"/>
            <a:ext cx="1251202" cy="1476152"/>
          </a:xfrm>
          <a:prstGeom prst="rect">
            <a:avLst/>
          </a:prstGeom>
          <a:noFill/>
          <a:ln>
            <a:noFill/>
          </a:ln>
        </p:spPr>
      </p:pic>
      <p:sp>
        <p:nvSpPr>
          <p:cNvPr id="530" name="Google Shape;530;p50"/>
          <p:cNvSpPr txBox="1"/>
          <p:nvPr>
            <p:ph idx="1" type="subTitle"/>
          </p:nvPr>
        </p:nvSpPr>
        <p:spPr>
          <a:xfrm>
            <a:off x="6583475" y="3139325"/>
            <a:ext cx="2181300" cy="792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a:t>We can use what we learned in this project in our careers when designing data management strategies and creating data governance structures. We also know that this project will be extremely useful when in interviews.</a:t>
            </a:r>
            <a:endParaRPr/>
          </a:p>
        </p:txBody>
      </p:sp>
      <p:sp>
        <p:nvSpPr>
          <p:cNvPr id="531" name="Google Shape;531;p50"/>
          <p:cNvSpPr txBox="1"/>
          <p:nvPr>
            <p:ph idx="1" type="subTitle"/>
          </p:nvPr>
        </p:nvSpPr>
        <p:spPr>
          <a:xfrm>
            <a:off x="3226200" y="3710300"/>
            <a:ext cx="2996400" cy="9630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a:t>We enjoyed working more with relational databases, but would have liked to get more experience with NoSQL databases as well. Given more time for this project, it would have been fun to create both a relational and NoSQL database for our chosen company.</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51"/>
          <p:cNvSpPr txBox="1"/>
          <p:nvPr>
            <p:ph type="ctrTitle"/>
          </p:nvPr>
        </p:nvSpPr>
        <p:spPr>
          <a:xfrm>
            <a:off x="615225" y="333450"/>
            <a:ext cx="5403600" cy="109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600">
                <a:solidFill>
                  <a:schemeClr val="accent2"/>
                </a:solidFill>
              </a:rPr>
              <a:t>THANKS!</a:t>
            </a:r>
            <a:endParaRPr sz="4600">
              <a:solidFill>
                <a:schemeClr val="accent2"/>
              </a:solidFill>
            </a:endParaRPr>
          </a:p>
        </p:txBody>
      </p:sp>
      <p:sp>
        <p:nvSpPr>
          <p:cNvPr id="537" name="Google Shape;537;p51"/>
          <p:cNvSpPr txBox="1"/>
          <p:nvPr>
            <p:ph idx="1" type="subTitle"/>
          </p:nvPr>
        </p:nvSpPr>
        <p:spPr>
          <a:xfrm>
            <a:off x="4474450" y="1861775"/>
            <a:ext cx="3116700" cy="1651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2700">
                <a:solidFill>
                  <a:schemeClr val="accent6"/>
                </a:solidFill>
                <a:latin typeface="Abril Fatface"/>
                <a:ea typeface="Abril Fatface"/>
                <a:cs typeface="Abril Fatface"/>
                <a:sym typeface="Abril Fatface"/>
              </a:rPr>
              <a:t>Questions?</a:t>
            </a:r>
            <a:endParaRPr sz="2700">
              <a:solidFill>
                <a:schemeClr val="accent6"/>
              </a:solidFill>
              <a:latin typeface="Abril Fatface"/>
              <a:ea typeface="Abril Fatface"/>
              <a:cs typeface="Abril Fatface"/>
              <a:sym typeface="Abril Fatface"/>
            </a:endParaRPr>
          </a:p>
          <a:p>
            <a:pPr indent="0" lvl="0" marL="0" rtl="0" algn="r">
              <a:spcBef>
                <a:spcPts val="0"/>
              </a:spcBef>
              <a:spcAft>
                <a:spcPts val="0"/>
              </a:spcAft>
              <a:buNone/>
            </a:pPr>
            <a:r>
              <a:t/>
            </a:r>
            <a:endParaRPr sz="2700">
              <a:solidFill>
                <a:schemeClr val="accent6"/>
              </a:solidFill>
              <a:latin typeface="Abril Fatface"/>
              <a:ea typeface="Abril Fatface"/>
              <a:cs typeface="Abril Fatface"/>
              <a:sym typeface="Abril Fatface"/>
            </a:endParaRPr>
          </a:p>
        </p:txBody>
      </p:sp>
      <p:cxnSp>
        <p:nvCxnSpPr>
          <p:cNvPr id="538" name="Google Shape;538;p51"/>
          <p:cNvCxnSpPr/>
          <p:nvPr/>
        </p:nvCxnSpPr>
        <p:spPr>
          <a:xfrm>
            <a:off x="3554875" y="1000225"/>
            <a:ext cx="5592900" cy="0"/>
          </a:xfrm>
          <a:prstGeom prst="straightConnector1">
            <a:avLst/>
          </a:prstGeom>
          <a:noFill/>
          <a:ln cap="flat" cmpd="sng" w="76200">
            <a:solidFill>
              <a:schemeClr val="accent1"/>
            </a:solidFill>
            <a:prstDash val="solid"/>
            <a:round/>
            <a:headEnd len="med" w="med" type="none"/>
            <a:tailEnd len="med" w="med" type="none"/>
          </a:ln>
        </p:spPr>
      </p:cxnSp>
      <p:sp>
        <p:nvSpPr>
          <p:cNvPr id="539" name="Google Shape;539;p51"/>
          <p:cNvSpPr/>
          <p:nvPr/>
        </p:nvSpPr>
        <p:spPr>
          <a:xfrm>
            <a:off x="1478333" y="1939554"/>
            <a:ext cx="2243700" cy="2241300"/>
          </a:xfrm>
          <a:prstGeom prst="ellipse">
            <a:avLst/>
          </a:prstGeom>
          <a:solidFill>
            <a:srgbClr val="EA9999">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0" name="Google Shape;540;p51"/>
          <p:cNvPicPr preferRelativeResize="0"/>
          <p:nvPr/>
        </p:nvPicPr>
        <p:blipFill>
          <a:blip r:embed="rId3">
            <a:alphaModFix/>
          </a:blip>
          <a:stretch>
            <a:fillRect/>
          </a:stretch>
        </p:blipFill>
        <p:spPr>
          <a:xfrm>
            <a:off x="1219625" y="2214878"/>
            <a:ext cx="1582008" cy="1690668"/>
          </a:xfrm>
          <a:prstGeom prst="rect">
            <a:avLst/>
          </a:prstGeom>
          <a:noFill/>
          <a:ln>
            <a:noFill/>
          </a:ln>
        </p:spPr>
      </p:pic>
      <p:pic>
        <p:nvPicPr>
          <p:cNvPr id="541" name="Google Shape;541;p51"/>
          <p:cNvPicPr preferRelativeResize="0"/>
          <p:nvPr/>
        </p:nvPicPr>
        <p:blipFill>
          <a:blip r:embed="rId4">
            <a:alphaModFix/>
          </a:blip>
          <a:stretch>
            <a:fillRect/>
          </a:stretch>
        </p:blipFill>
        <p:spPr>
          <a:xfrm>
            <a:off x="2570573" y="2156363"/>
            <a:ext cx="1299312" cy="2003005"/>
          </a:xfrm>
          <a:prstGeom prst="rect">
            <a:avLst/>
          </a:prstGeom>
          <a:noFill/>
          <a:ln>
            <a:noFill/>
          </a:ln>
        </p:spPr>
      </p:pic>
      <p:pic>
        <p:nvPicPr>
          <p:cNvPr id="542" name="Google Shape;542;p51"/>
          <p:cNvPicPr preferRelativeResize="0"/>
          <p:nvPr/>
        </p:nvPicPr>
        <p:blipFill>
          <a:blip r:embed="rId5">
            <a:alphaModFix/>
          </a:blip>
          <a:stretch>
            <a:fillRect/>
          </a:stretch>
        </p:blipFill>
        <p:spPr>
          <a:xfrm>
            <a:off x="2338022" y="2058887"/>
            <a:ext cx="834900" cy="13389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4"/>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COMPANY</a:t>
            </a:r>
            <a:endParaRPr/>
          </a:p>
        </p:txBody>
      </p:sp>
      <p:sp>
        <p:nvSpPr>
          <p:cNvPr id="189" name="Google Shape;189;p24"/>
          <p:cNvSpPr txBox="1"/>
          <p:nvPr>
            <p:ph idx="1" type="subTitle"/>
          </p:nvPr>
        </p:nvSpPr>
        <p:spPr>
          <a:xfrm>
            <a:off x="2504400" y="3002575"/>
            <a:ext cx="4135200" cy="15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300"/>
              <a:t>H-E-B Grocery Company is an American privately-held supermarket chain based out of San Antonio, TX.</a:t>
            </a:r>
            <a:endParaRPr sz="1300"/>
          </a:p>
          <a:p>
            <a:pPr indent="0" lvl="0" marL="0" rtl="0" algn="ctr">
              <a:spcBef>
                <a:spcPts val="0"/>
              </a:spcBef>
              <a:spcAft>
                <a:spcPts val="0"/>
              </a:spcAft>
              <a:buClr>
                <a:schemeClr val="dk1"/>
              </a:buClr>
              <a:buSzPts val="1100"/>
              <a:buFont typeface="Arial"/>
              <a:buNone/>
            </a:pPr>
            <a:r>
              <a:t/>
            </a:r>
            <a:endParaRPr sz="1300"/>
          </a:p>
          <a:p>
            <a:pPr indent="0" lvl="0" marL="0" rtl="0" algn="ctr">
              <a:spcBef>
                <a:spcPts val="0"/>
              </a:spcBef>
              <a:spcAft>
                <a:spcPts val="0"/>
              </a:spcAft>
              <a:buClr>
                <a:schemeClr val="dk1"/>
              </a:buClr>
              <a:buSzPts val="1100"/>
              <a:buFont typeface="Arial"/>
              <a:buNone/>
            </a:pPr>
            <a:r>
              <a:rPr lang="en" sz="1300"/>
              <a:t>H-E-B operates more than 340 stores throughout the U.S. state of Texas, as well as in northeast Mexico. </a:t>
            </a:r>
            <a:endParaRPr sz="1300"/>
          </a:p>
          <a:p>
            <a:pPr indent="0" lvl="0" marL="0" rtl="0" algn="ctr">
              <a:spcBef>
                <a:spcPts val="0"/>
              </a:spcBef>
              <a:spcAft>
                <a:spcPts val="0"/>
              </a:spcAft>
              <a:buClr>
                <a:schemeClr val="dk1"/>
              </a:buClr>
              <a:buSzPts val="1100"/>
              <a:buFont typeface="Arial"/>
              <a:buNone/>
            </a:pPr>
            <a:r>
              <a:t/>
            </a:r>
            <a:endParaRPr sz="1300"/>
          </a:p>
          <a:p>
            <a:pPr indent="0" lvl="0" marL="0" rtl="0" algn="ctr">
              <a:spcBef>
                <a:spcPts val="0"/>
              </a:spcBef>
              <a:spcAft>
                <a:spcPts val="0"/>
              </a:spcAft>
              <a:buNone/>
            </a:pPr>
            <a:r>
              <a:t/>
            </a:r>
            <a:endParaRPr sz="1300"/>
          </a:p>
        </p:txBody>
      </p:sp>
      <p:cxnSp>
        <p:nvCxnSpPr>
          <p:cNvPr id="190" name="Google Shape;190;p24"/>
          <p:cNvCxnSpPr/>
          <p:nvPr/>
        </p:nvCxnSpPr>
        <p:spPr>
          <a:xfrm>
            <a:off x="3128272" y="695425"/>
            <a:ext cx="6477000" cy="0"/>
          </a:xfrm>
          <a:prstGeom prst="straightConnector1">
            <a:avLst/>
          </a:prstGeom>
          <a:noFill/>
          <a:ln cap="flat" cmpd="sng" w="76200">
            <a:solidFill>
              <a:schemeClr val="accent1"/>
            </a:solidFill>
            <a:prstDash val="solid"/>
            <a:round/>
            <a:headEnd len="med" w="med" type="none"/>
            <a:tailEnd len="med" w="med" type="none"/>
          </a:ln>
        </p:spPr>
      </p:cxnSp>
      <p:sp>
        <p:nvSpPr>
          <p:cNvPr id="191" name="Google Shape;191;p24"/>
          <p:cNvSpPr/>
          <p:nvPr/>
        </p:nvSpPr>
        <p:spPr>
          <a:xfrm>
            <a:off x="-982050" y="2385875"/>
            <a:ext cx="2606100" cy="2606100"/>
          </a:xfrm>
          <a:prstGeom prst="ellipse">
            <a:avLst/>
          </a:prstGeom>
          <a:solidFill>
            <a:srgbClr val="A1C448">
              <a:alpha val="34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2" name="Google Shape;192;p24"/>
          <p:cNvPicPr preferRelativeResize="0"/>
          <p:nvPr/>
        </p:nvPicPr>
        <p:blipFill>
          <a:blip r:embed="rId3">
            <a:alphaModFix/>
          </a:blip>
          <a:stretch>
            <a:fillRect/>
          </a:stretch>
        </p:blipFill>
        <p:spPr>
          <a:xfrm>
            <a:off x="7078096" y="-462275"/>
            <a:ext cx="2304025" cy="3190874"/>
          </a:xfrm>
          <a:prstGeom prst="rect">
            <a:avLst/>
          </a:prstGeom>
          <a:noFill/>
          <a:ln>
            <a:noFill/>
          </a:ln>
        </p:spPr>
      </p:pic>
      <p:pic>
        <p:nvPicPr>
          <p:cNvPr id="193" name="Google Shape;193;p24"/>
          <p:cNvPicPr preferRelativeResize="0"/>
          <p:nvPr/>
        </p:nvPicPr>
        <p:blipFill>
          <a:blip r:embed="rId4">
            <a:alphaModFix/>
          </a:blip>
          <a:stretch>
            <a:fillRect/>
          </a:stretch>
        </p:blipFill>
        <p:spPr>
          <a:xfrm>
            <a:off x="-105473" y="2576601"/>
            <a:ext cx="1925124" cy="2438299"/>
          </a:xfrm>
          <a:prstGeom prst="rect">
            <a:avLst/>
          </a:prstGeom>
          <a:noFill/>
          <a:ln>
            <a:noFill/>
          </a:ln>
        </p:spPr>
      </p:pic>
      <p:pic>
        <p:nvPicPr>
          <p:cNvPr id="194" name="Google Shape;194;p24"/>
          <p:cNvPicPr preferRelativeResize="0"/>
          <p:nvPr/>
        </p:nvPicPr>
        <p:blipFill>
          <a:blip r:embed="rId5">
            <a:alphaModFix/>
          </a:blip>
          <a:stretch>
            <a:fillRect/>
          </a:stretch>
        </p:blipFill>
        <p:spPr>
          <a:xfrm>
            <a:off x="2385725" y="1470750"/>
            <a:ext cx="4372552" cy="14232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5"/>
          <p:cNvSpPr/>
          <p:nvPr/>
        </p:nvSpPr>
        <p:spPr>
          <a:xfrm>
            <a:off x="6548650" y="2316700"/>
            <a:ext cx="1804800" cy="2476200"/>
          </a:xfrm>
          <a:prstGeom prst="rect">
            <a:avLst/>
          </a:prstGeom>
          <a:noFill/>
          <a:ln cap="flat" cmpd="sng" w="19050">
            <a:solidFill>
              <a:srgbClr val="A1C4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5"/>
          <p:cNvSpPr/>
          <p:nvPr/>
        </p:nvSpPr>
        <p:spPr>
          <a:xfrm>
            <a:off x="4629275" y="1186900"/>
            <a:ext cx="1804800" cy="2476200"/>
          </a:xfrm>
          <a:prstGeom prst="rect">
            <a:avLst/>
          </a:prstGeom>
          <a:noFill/>
          <a:ln cap="flat" cmpd="sng" w="19050">
            <a:solidFill>
              <a:srgbClr val="A1C4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5"/>
          <p:cNvSpPr/>
          <p:nvPr/>
        </p:nvSpPr>
        <p:spPr>
          <a:xfrm>
            <a:off x="790550" y="1250800"/>
            <a:ext cx="1804800" cy="2412300"/>
          </a:xfrm>
          <a:prstGeom prst="rect">
            <a:avLst/>
          </a:prstGeom>
          <a:noFill/>
          <a:ln cap="flat" cmpd="sng" w="19050">
            <a:solidFill>
              <a:srgbClr val="A1C4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5"/>
          <p:cNvSpPr/>
          <p:nvPr/>
        </p:nvSpPr>
        <p:spPr>
          <a:xfrm>
            <a:off x="2709925" y="2380525"/>
            <a:ext cx="1804800" cy="2412300"/>
          </a:xfrm>
          <a:prstGeom prst="rect">
            <a:avLst/>
          </a:prstGeom>
          <a:noFill/>
          <a:ln cap="flat" cmpd="sng" w="19050">
            <a:solidFill>
              <a:srgbClr val="A1C44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5"/>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MANAGEMENT STRATEGY</a:t>
            </a:r>
            <a:endParaRPr/>
          </a:p>
        </p:txBody>
      </p:sp>
      <p:sp>
        <p:nvSpPr>
          <p:cNvPr id="204" name="Google Shape;204;p25"/>
          <p:cNvSpPr txBox="1"/>
          <p:nvPr>
            <p:ph idx="2" type="ctrTitle"/>
          </p:nvPr>
        </p:nvSpPr>
        <p:spPr>
          <a:xfrm>
            <a:off x="785100" y="1283650"/>
            <a:ext cx="1804800" cy="6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Business Purpose </a:t>
            </a:r>
            <a:endParaRPr/>
          </a:p>
          <a:p>
            <a:pPr indent="0" lvl="0" marL="0" rtl="0" algn="ctr">
              <a:spcBef>
                <a:spcPts val="0"/>
              </a:spcBef>
              <a:spcAft>
                <a:spcPts val="0"/>
              </a:spcAft>
              <a:buNone/>
            </a:pPr>
            <a:r>
              <a:rPr lang="en"/>
              <a:t>of Data</a:t>
            </a:r>
            <a:endParaRPr/>
          </a:p>
        </p:txBody>
      </p:sp>
      <p:sp>
        <p:nvSpPr>
          <p:cNvPr id="205" name="Google Shape;205;p25"/>
          <p:cNvSpPr txBox="1"/>
          <p:nvPr>
            <p:ph idx="1" type="subTitle"/>
          </p:nvPr>
        </p:nvSpPr>
        <p:spPr>
          <a:xfrm>
            <a:off x="720000" y="1769550"/>
            <a:ext cx="1907100" cy="15732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b="1" lang="en">
                <a:latin typeface="Oxygen"/>
                <a:ea typeface="Oxygen"/>
                <a:cs typeface="Oxygen"/>
                <a:sym typeface="Oxygen"/>
              </a:rPr>
              <a:t>Run</a:t>
            </a:r>
            <a:r>
              <a:rPr lang="en"/>
              <a:t> the business and </a:t>
            </a:r>
            <a:r>
              <a:rPr b="1" lang="en">
                <a:latin typeface="Oxygen"/>
                <a:ea typeface="Oxygen"/>
                <a:cs typeface="Oxygen"/>
                <a:sym typeface="Oxygen"/>
              </a:rPr>
              <a:t>grow</a:t>
            </a:r>
            <a:r>
              <a:rPr lang="en"/>
              <a:t> the business</a:t>
            </a:r>
            <a:endParaRPr/>
          </a:p>
          <a:p>
            <a:pPr indent="-292100" lvl="0" marL="457200" rtl="0" algn="l">
              <a:spcBef>
                <a:spcPts val="0"/>
              </a:spcBef>
              <a:spcAft>
                <a:spcPts val="0"/>
              </a:spcAft>
              <a:buSzPts val="1000"/>
              <a:buChar char="-"/>
            </a:pPr>
            <a:r>
              <a:rPr lang="en"/>
              <a:t>Used for internal functions</a:t>
            </a:r>
            <a:endParaRPr/>
          </a:p>
          <a:p>
            <a:pPr indent="-292100" lvl="0" marL="457200" rtl="0" algn="l">
              <a:spcBef>
                <a:spcPts val="0"/>
              </a:spcBef>
              <a:spcAft>
                <a:spcPts val="0"/>
              </a:spcAft>
              <a:buSzPts val="1000"/>
              <a:buChar char="-"/>
            </a:pPr>
            <a:r>
              <a:rPr lang="en"/>
              <a:t>Offensive data strategy</a:t>
            </a:r>
            <a:endParaRPr/>
          </a:p>
          <a:p>
            <a:pPr indent="-292100" lvl="0" marL="457200" rtl="0" algn="l">
              <a:spcBef>
                <a:spcPts val="0"/>
              </a:spcBef>
              <a:spcAft>
                <a:spcPts val="0"/>
              </a:spcAft>
              <a:buSzPts val="1000"/>
              <a:buChar char="-"/>
            </a:pPr>
            <a:r>
              <a:rPr lang="en"/>
              <a:t>Provide </a:t>
            </a:r>
            <a:r>
              <a:rPr b="1" lang="en">
                <a:latin typeface="Oxygen"/>
                <a:ea typeface="Oxygen"/>
                <a:cs typeface="Oxygen"/>
                <a:sym typeface="Oxygen"/>
              </a:rPr>
              <a:t>customer insights </a:t>
            </a:r>
            <a:r>
              <a:rPr lang="en"/>
              <a:t>for better service</a:t>
            </a:r>
            <a:endParaRPr/>
          </a:p>
        </p:txBody>
      </p:sp>
      <p:sp>
        <p:nvSpPr>
          <p:cNvPr id="206" name="Google Shape;206;p25"/>
          <p:cNvSpPr txBox="1"/>
          <p:nvPr>
            <p:ph idx="3" type="ctrTitle"/>
          </p:nvPr>
        </p:nvSpPr>
        <p:spPr>
          <a:xfrm>
            <a:off x="2722896" y="2458188"/>
            <a:ext cx="1765800" cy="6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t>Characteristics of Data Under Management</a:t>
            </a:r>
            <a:endParaRPr sz="1300"/>
          </a:p>
        </p:txBody>
      </p:sp>
      <p:sp>
        <p:nvSpPr>
          <p:cNvPr id="207" name="Google Shape;207;p25"/>
          <p:cNvSpPr txBox="1"/>
          <p:nvPr>
            <p:ph idx="4" type="subTitle"/>
          </p:nvPr>
        </p:nvSpPr>
        <p:spPr>
          <a:xfrm>
            <a:off x="2557525" y="3123125"/>
            <a:ext cx="1907100" cy="18009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b="1" lang="en">
                <a:latin typeface="Oxygen"/>
                <a:ea typeface="Oxygen"/>
                <a:cs typeface="Oxygen"/>
                <a:sym typeface="Oxygen"/>
              </a:rPr>
              <a:t>Internal</a:t>
            </a:r>
            <a:r>
              <a:rPr lang="en"/>
              <a:t> customer, transaction, and product data collected through business functions</a:t>
            </a:r>
            <a:endParaRPr/>
          </a:p>
          <a:p>
            <a:pPr indent="-292100" lvl="0" marL="457200" rtl="0" algn="l">
              <a:spcBef>
                <a:spcPts val="0"/>
              </a:spcBef>
              <a:spcAft>
                <a:spcPts val="0"/>
              </a:spcAft>
              <a:buSzPts val="1000"/>
              <a:buChar char="-"/>
            </a:pPr>
            <a:r>
              <a:rPr b="1" lang="en">
                <a:latin typeface="Oxygen"/>
                <a:ea typeface="Oxygen"/>
                <a:cs typeface="Oxygen"/>
                <a:sym typeface="Oxygen"/>
              </a:rPr>
              <a:t>Always growing</a:t>
            </a:r>
            <a:r>
              <a:rPr lang="en"/>
              <a:t> with each day/each new customer</a:t>
            </a:r>
            <a:endParaRPr/>
          </a:p>
          <a:p>
            <a:pPr indent="-292100" lvl="0" marL="457200" rtl="0" algn="l">
              <a:spcBef>
                <a:spcPts val="0"/>
              </a:spcBef>
              <a:spcAft>
                <a:spcPts val="0"/>
              </a:spcAft>
              <a:buSzPts val="1000"/>
              <a:buChar char="-"/>
            </a:pPr>
            <a:r>
              <a:rPr lang="en"/>
              <a:t>Customer data is </a:t>
            </a:r>
            <a:r>
              <a:rPr b="1" lang="en">
                <a:latin typeface="Oxygen"/>
                <a:ea typeface="Oxygen"/>
                <a:cs typeface="Oxygen"/>
                <a:sym typeface="Oxygen"/>
              </a:rPr>
              <a:t>private</a:t>
            </a:r>
            <a:endParaRPr b="1">
              <a:latin typeface="Oxygen"/>
              <a:ea typeface="Oxygen"/>
              <a:cs typeface="Oxygen"/>
              <a:sym typeface="Oxygen"/>
            </a:endParaRPr>
          </a:p>
        </p:txBody>
      </p:sp>
      <p:sp>
        <p:nvSpPr>
          <p:cNvPr id="208" name="Google Shape;208;p25"/>
          <p:cNvSpPr txBox="1"/>
          <p:nvPr>
            <p:ph idx="5" type="ctrTitle"/>
          </p:nvPr>
        </p:nvSpPr>
        <p:spPr>
          <a:xfrm>
            <a:off x="4655242" y="1162788"/>
            <a:ext cx="1765800" cy="6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Management Operating Model</a:t>
            </a:r>
            <a:endParaRPr/>
          </a:p>
        </p:txBody>
      </p:sp>
      <p:sp>
        <p:nvSpPr>
          <p:cNvPr id="209" name="Google Shape;209;p25"/>
          <p:cNvSpPr txBox="1"/>
          <p:nvPr>
            <p:ph idx="6" type="subTitle"/>
          </p:nvPr>
        </p:nvSpPr>
        <p:spPr>
          <a:xfrm>
            <a:off x="4483375" y="1675325"/>
            <a:ext cx="1950600" cy="19878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b="1" lang="en">
                <a:latin typeface="Oxygen"/>
                <a:ea typeface="Oxygen"/>
                <a:cs typeface="Oxygen"/>
                <a:sym typeface="Oxygen"/>
              </a:rPr>
              <a:t>Decentralized</a:t>
            </a:r>
            <a:r>
              <a:rPr lang="en"/>
              <a:t>; H-E-B store data is kept separate from other stores</a:t>
            </a:r>
            <a:endParaRPr/>
          </a:p>
          <a:p>
            <a:pPr indent="-292100" lvl="0" marL="457200" rtl="0" algn="l">
              <a:spcBef>
                <a:spcPts val="0"/>
              </a:spcBef>
              <a:spcAft>
                <a:spcPts val="0"/>
              </a:spcAft>
              <a:buSzPts val="1000"/>
              <a:buChar char="-"/>
            </a:pPr>
            <a:r>
              <a:rPr b="1" lang="en">
                <a:latin typeface="Oxygen"/>
                <a:ea typeface="Oxygen"/>
                <a:cs typeface="Oxygen"/>
                <a:sym typeface="Oxygen"/>
              </a:rPr>
              <a:t>Store managers </a:t>
            </a:r>
            <a:r>
              <a:rPr lang="en"/>
              <a:t>have governance over their own stores’ data and no others (unless they are higher up)</a:t>
            </a:r>
            <a:endParaRPr/>
          </a:p>
        </p:txBody>
      </p:sp>
      <p:sp>
        <p:nvSpPr>
          <p:cNvPr id="210" name="Google Shape;210;p25"/>
          <p:cNvSpPr txBox="1"/>
          <p:nvPr>
            <p:ph idx="7" type="ctrTitle"/>
          </p:nvPr>
        </p:nvSpPr>
        <p:spPr>
          <a:xfrm>
            <a:off x="6587592" y="2458188"/>
            <a:ext cx="1765800" cy="6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Management Technology Architecture</a:t>
            </a:r>
            <a:endParaRPr/>
          </a:p>
        </p:txBody>
      </p:sp>
      <p:sp>
        <p:nvSpPr>
          <p:cNvPr id="211" name="Google Shape;211;p25"/>
          <p:cNvSpPr txBox="1"/>
          <p:nvPr>
            <p:ph idx="8" type="subTitle"/>
          </p:nvPr>
        </p:nvSpPr>
        <p:spPr>
          <a:xfrm>
            <a:off x="6415725" y="3199325"/>
            <a:ext cx="1950600" cy="7926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b="1" lang="en">
                <a:latin typeface="Oxygen"/>
                <a:ea typeface="Oxygen"/>
                <a:cs typeface="Oxygen"/>
                <a:sym typeface="Oxygen"/>
              </a:rPr>
              <a:t>Structured</a:t>
            </a:r>
            <a:r>
              <a:rPr lang="en"/>
              <a:t> data</a:t>
            </a:r>
            <a:endParaRPr/>
          </a:p>
          <a:p>
            <a:pPr indent="-292100" lvl="0" marL="457200" rtl="0" algn="l">
              <a:spcBef>
                <a:spcPts val="0"/>
              </a:spcBef>
              <a:spcAft>
                <a:spcPts val="0"/>
              </a:spcAft>
              <a:buSzPts val="1000"/>
              <a:buChar char="-"/>
            </a:pPr>
            <a:r>
              <a:rPr b="1" lang="en">
                <a:latin typeface="Oxygen"/>
                <a:ea typeface="Oxygen"/>
                <a:cs typeface="Oxygen"/>
                <a:sym typeface="Oxygen"/>
              </a:rPr>
              <a:t>Relational</a:t>
            </a:r>
            <a:r>
              <a:rPr lang="en"/>
              <a:t> database</a:t>
            </a:r>
            <a:endParaRPr/>
          </a:p>
          <a:p>
            <a:pPr indent="-292100" lvl="0" marL="457200" rtl="0" algn="l">
              <a:spcBef>
                <a:spcPts val="0"/>
              </a:spcBef>
              <a:spcAft>
                <a:spcPts val="0"/>
              </a:spcAft>
              <a:buSzPts val="1000"/>
              <a:buChar char="-"/>
            </a:pPr>
            <a:r>
              <a:rPr b="1" lang="en">
                <a:latin typeface="Oxygen"/>
                <a:ea typeface="Oxygen"/>
                <a:cs typeface="Oxygen"/>
                <a:sym typeface="Oxygen"/>
              </a:rPr>
              <a:t>Privacy</a:t>
            </a:r>
            <a:r>
              <a:rPr lang="en"/>
              <a:t> and other restrictions on customer data</a:t>
            </a:r>
            <a:endParaRPr/>
          </a:p>
          <a:p>
            <a:pPr indent="0" lvl="0" marL="457200" rtl="0" algn="l">
              <a:spcBef>
                <a:spcPts val="0"/>
              </a:spcBef>
              <a:spcAft>
                <a:spcPts val="0"/>
              </a:spcAft>
              <a:buNone/>
            </a:pPr>
            <a:r>
              <a:t/>
            </a:r>
            <a:endParaRPr/>
          </a:p>
        </p:txBody>
      </p:sp>
      <p:cxnSp>
        <p:nvCxnSpPr>
          <p:cNvPr id="212" name="Google Shape;212;p25"/>
          <p:cNvCxnSpPr/>
          <p:nvPr/>
        </p:nvCxnSpPr>
        <p:spPr>
          <a:xfrm>
            <a:off x="5482050" y="695425"/>
            <a:ext cx="3672900" cy="0"/>
          </a:xfrm>
          <a:prstGeom prst="straightConnector1">
            <a:avLst/>
          </a:prstGeom>
          <a:noFill/>
          <a:ln cap="flat" cmpd="sng" w="76200">
            <a:solidFill>
              <a:schemeClr val="accent1"/>
            </a:solidFill>
            <a:prstDash val="solid"/>
            <a:round/>
            <a:headEnd len="med" w="med" type="none"/>
            <a:tailEnd len="med" w="med" type="none"/>
          </a:ln>
        </p:spPr>
      </p:cxnSp>
      <p:pic>
        <p:nvPicPr>
          <p:cNvPr id="213" name="Google Shape;213;p25"/>
          <p:cNvPicPr preferRelativeResize="0"/>
          <p:nvPr/>
        </p:nvPicPr>
        <p:blipFill>
          <a:blip r:embed="rId3">
            <a:alphaModFix/>
          </a:blip>
          <a:stretch>
            <a:fillRect/>
          </a:stretch>
        </p:blipFill>
        <p:spPr>
          <a:xfrm>
            <a:off x="7009675" y="1768903"/>
            <a:ext cx="845026" cy="762649"/>
          </a:xfrm>
          <a:prstGeom prst="rect">
            <a:avLst/>
          </a:prstGeom>
          <a:noFill/>
          <a:ln>
            <a:noFill/>
          </a:ln>
        </p:spPr>
      </p:pic>
      <p:pic>
        <p:nvPicPr>
          <p:cNvPr id="214" name="Google Shape;214;p25"/>
          <p:cNvPicPr preferRelativeResize="0"/>
          <p:nvPr/>
        </p:nvPicPr>
        <p:blipFill>
          <a:blip r:embed="rId4">
            <a:alphaModFix/>
          </a:blip>
          <a:stretch>
            <a:fillRect/>
          </a:stretch>
        </p:blipFill>
        <p:spPr>
          <a:xfrm>
            <a:off x="1282625" y="3342788"/>
            <a:ext cx="671806" cy="762649"/>
          </a:xfrm>
          <a:prstGeom prst="rect">
            <a:avLst/>
          </a:prstGeom>
          <a:noFill/>
          <a:ln>
            <a:noFill/>
          </a:ln>
        </p:spPr>
      </p:pic>
      <p:pic>
        <p:nvPicPr>
          <p:cNvPr id="215" name="Google Shape;215;p25"/>
          <p:cNvPicPr preferRelativeResize="0"/>
          <p:nvPr/>
        </p:nvPicPr>
        <p:blipFill>
          <a:blip r:embed="rId5">
            <a:alphaModFix/>
          </a:blip>
          <a:stretch>
            <a:fillRect/>
          </a:stretch>
        </p:blipFill>
        <p:spPr>
          <a:xfrm>
            <a:off x="5127838" y="3418988"/>
            <a:ext cx="781675" cy="762650"/>
          </a:xfrm>
          <a:prstGeom prst="rect">
            <a:avLst/>
          </a:prstGeom>
          <a:noFill/>
          <a:ln>
            <a:noFill/>
          </a:ln>
        </p:spPr>
      </p:pic>
      <p:pic>
        <p:nvPicPr>
          <p:cNvPr id="216" name="Google Shape;216;p25"/>
          <p:cNvPicPr preferRelativeResize="0"/>
          <p:nvPr/>
        </p:nvPicPr>
        <p:blipFill>
          <a:blip r:embed="rId6">
            <a:alphaModFix/>
          </a:blip>
          <a:stretch>
            <a:fillRect/>
          </a:stretch>
        </p:blipFill>
        <p:spPr>
          <a:xfrm rot="139">
            <a:off x="3236900" y="1768917"/>
            <a:ext cx="751352" cy="76262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6"/>
          <p:cNvSpPr/>
          <p:nvPr/>
        </p:nvSpPr>
        <p:spPr>
          <a:xfrm>
            <a:off x="679975" y="968400"/>
            <a:ext cx="1164600" cy="1163700"/>
          </a:xfrm>
          <a:prstGeom prst="ellipse">
            <a:avLst/>
          </a:prstGeom>
          <a:solidFill>
            <a:srgbClr val="EA9999">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6"/>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STRATEGY</a:t>
            </a:r>
            <a:endParaRPr/>
          </a:p>
        </p:txBody>
      </p:sp>
      <p:sp>
        <p:nvSpPr>
          <p:cNvPr id="223" name="Google Shape;223;p26"/>
          <p:cNvSpPr txBox="1"/>
          <p:nvPr>
            <p:ph idx="2" type="ctrTitle"/>
          </p:nvPr>
        </p:nvSpPr>
        <p:spPr>
          <a:xfrm>
            <a:off x="1291125" y="1581888"/>
            <a:ext cx="1765800" cy="6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Mostly Offensive</a:t>
            </a:r>
            <a:endParaRPr sz="2500"/>
          </a:p>
        </p:txBody>
      </p:sp>
      <p:sp>
        <p:nvSpPr>
          <p:cNvPr id="224" name="Google Shape;224;p26"/>
          <p:cNvSpPr txBox="1"/>
          <p:nvPr>
            <p:ph idx="1" type="subTitle"/>
          </p:nvPr>
        </p:nvSpPr>
        <p:spPr>
          <a:xfrm>
            <a:off x="1412625" y="2374475"/>
            <a:ext cx="3906300" cy="1634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t>H-E-B should adopt a data strategy that is </a:t>
            </a:r>
            <a:r>
              <a:rPr b="1" lang="en" sz="1100">
                <a:latin typeface="Oxygen"/>
                <a:ea typeface="Oxygen"/>
                <a:cs typeface="Oxygen"/>
                <a:sym typeface="Oxygen"/>
              </a:rPr>
              <a:t>mostly offensive</a:t>
            </a:r>
            <a:r>
              <a:rPr lang="en" sz="1100"/>
              <a:t> because they are a company built on </a:t>
            </a:r>
            <a:r>
              <a:rPr b="1" lang="en" sz="1100">
                <a:latin typeface="Oxygen"/>
                <a:ea typeface="Oxygen"/>
                <a:cs typeface="Oxygen"/>
                <a:sym typeface="Oxygen"/>
              </a:rPr>
              <a:t>customer service</a:t>
            </a:r>
            <a:r>
              <a:rPr lang="en" sz="1100"/>
              <a:t> and </a:t>
            </a:r>
            <a:r>
              <a:rPr b="1" lang="en" sz="1100">
                <a:latin typeface="Oxygen"/>
                <a:ea typeface="Oxygen"/>
                <a:cs typeface="Oxygen"/>
                <a:sym typeface="Oxygen"/>
              </a:rPr>
              <a:t>quick response</a:t>
            </a:r>
            <a:r>
              <a:rPr lang="en" sz="1100"/>
              <a:t> to emergency services. </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1600"/>
              </a:spcAft>
              <a:buNone/>
            </a:pPr>
            <a:r>
              <a:rPr lang="en" sz="1100"/>
              <a:t>H-E-B is constantly having to adapt to the changing customer and the changing environmental landscape. H-E-B also needs to be on the offensive side of things to </a:t>
            </a:r>
            <a:r>
              <a:rPr b="1" lang="en" sz="1100">
                <a:latin typeface="Oxygen"/>
                <a:ea typeface="Oxygen"/>
                <a:cs typeface="Oxygen"/>
                <a:sym typeface="Oxygen"/>
              </a:rPr>
              <a:t>stay competitive</a:t>
            </a:r>
            <a:r>
              <a:rPr lang="en" sz="1100"/>
              <a:t> against other grocery store chains in Texas.</a:t>
            </a:r>
            <a:endParaRPr sz="1100"/>
          </a:p>
        </p:txBody>
      </p:sp>
      <p:sp>
        <p:nvSpPr>
          <p:cNvPr id="225" name="Google Shape;225;p26"/>
          <p:cNvSpPr txBox="1"/>
          <p:nvPr>
            <p:ph idx="4" type="subTitle"/>
          </p:nvPr>
        </p:nvSpPr>
        <p:spPr>
          <a:xfrm>
            <a:off x="5941925" y="2390525"/>
            <a:ext cx="2973900" cy="149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t>Although H-E-B is mostly focused on being offensive and catering to customer needs, they still need to be defensive in their data strategy to </a:t>
            </a:r>
            <a:r>
              <a:rPr b="1" lang="en" sz="1100">
                <a:latin typeface="Oxygen"/>
                <a:ea typeface="Oxygen"/>
                <a:cs typeface="Oxygen"/>
                <a:sym typeface="Oxygen"/>
              </a:rPr>
              <a:t>protect sensitive customer information</a:t>
            </a:r>
            <a:r>
              <a:rPr lang="en" sz="1100"/>
              <a:t> both from internal store operations and mobile app operations as well.</a:t>
            </a:r>
            <a:endParaRPr sz="1100"/>
          </a:p>
          <a:p>
            <a:pPr indent="0" lvl="0" marL="0" rtl="0" algn="l">
              <a:spcBef>
                <a:spcPts val="0"/>
              </a:spcBef>
              <a:spcAft>
                <a:spcPts val="0"/>
              </a:spcAft>
              <a:buNone/>
            </a:pPr>
            <a:r>
              <a:t/>
            </a:r>
            <a:endParaRPr sz="1100"/>
          </a:p>
        </p:txBody>
      </p:sp>
      <p:cxnSp>
        <p:nvCxnSpPr>
          <p:cNvPr id="226" name="Google Shape;226;p26"/>
          <p:cNvCxnSpPr/>
          <p:nvPr/>
        </p:nvCxnSpPr>
        <p:spPr>
          <a:xfrm>
            <a:off x="3203300" y="695425"/>
            <a:ext cx="6014100" cy="0"/>
          </a:xfrm>
          <a:prstGeom prst="straightConnector1">
            <a:avLst/>
          </a:prstGeom>
          <a:noFill/>
          <a:ln cap="flat" cmpd="sng" w="76200">
            <a:solidFill>
              <a:schemeClr val="accent1"/>
            </a:solidFill>
            <a:prstDash val="solid"/>
            <a:round/>
            <a:headEnd len="med" w="med" type="none"/>
            <a:tailEnd len="med" w="med" type="none"/>
          </a:ln>
        </p:spPr>
      </p:cxnSp>
      <p:pic>
        <p:nvPicPr>
          <p:cNvPr id="227" name="Google Shape;227;p26"/>
          <p:cNvPicPr preferRelativeResize="0"/>
          <p:nvPr/>
        </p:nvPicPr>
        <p:blipFill>
          <a:blip r:embed="rId3">
            <a:alphaModFix/>
          </a:blip>
          <a:stretch>
            <a:fillRect/>
          </a:stretch>
        </p:blipFill>
        <p:spPr>
          <a:xfrm rot="3307192">
            <a:off x="2461450" y="4380313"/>
            <a:ext cx="1711161" cy="1669425"/>
          </a:xfrm>
          <a:prstGeom prst="rect">
            <a:avLst/>
          </a:prstGeom>
          <a:noFill/>
          <a:ln>
            <a:noFill/>
          </a:ln>
        </p:spPr>
      </p:pic>
      <p:pic>
        <p:nvPicPr>
          <p:cNvPr id="228" name="Google Shape;228;p26"/>
          <p:cNvPicPr preferRelativeResize="0"/>
          <p:nvPr/>
        </p:nvPicPr>
        <p:blipFill>
          <a:blip r:embed="rId4">
            <a:alphaModFix/>
          </a:blip>
          <a:stretch>
            <a:fillRect/>
          </a:stretch>
        </p:blipFill>
        <p:spPr>
          <a:xfrm rot="-5613130">
            <a:off x="1206202" y="4072933"/>
            <a:ext cx="1651423" cy="1810986"/>
          </a:xfrm>
          <a:prstGeom prst="rect">
            <a:avLst/>
          </a:prstGeom>
          <a:noFill/>
          <a:ln>
            <a:noFill/>
          </a:ln>
        </p:spPr>
      </p:pic>
      <p:pic>
        <p:nvPicPr>
          <p:cNvPr id="229" name="Google Shape;229;p26"/>
          <p:cNvPicPr preferRelativeResize="0"/>
          <p:nvPr/>
        </p:nvPicPr>
        <p:blipFill>
          <a:blip r:embed="rId5">
            <a:alphaModFix/>
          </a:blip>
          <a:stretch>
            <a:fillRect/>
          </a:stretch>
        </p:blipFill>
        <p:spPr>
          <a:xfrm rot="5624885">
            <a:off x="-349403" y="3567108"/>
            <a:ext cx="2138783" cy="2114035"/>
          </a:xfrm>
          <a:prstGeom prst="rect">
            <a:avLst/>
          </a:prstGeom>
          <a:noFill/>
          <a:ln>
            <a:noFill/>
          </a:ln>
        </p:spPr>
      </p:pic>
      <p:pic>
        <p:nvPicPr>
          <p:cNvPr id="230" name="Google Shape;230;p26"/>
          <p:cNvPicPr preferRelativeResize="0"/>
          <p:nvPr/>
        </p:nvPicPr>
        <p:blipFill>
          <a:blip r:embed="rId6">
            <a:alphaModFix/>
          </a:blip>
          <a:stretch>
            <a:fillRect/>
          </a:stretch>
        </p:blipFill>
        <p:spPr>
          <a:xfrm>
            <a:off x="7997790" y="3727450"/>
            <a:ext cx="1705110" cy="1935725"/>
          </a:xfrm>
          <a:prstGeom prst="rect">
            <a:avLst/>
          </a:prstGeom>
          <a:noFill/>
          <a:ln>
            <a:noFill/>
          </a:ln>
        </p:spPr>
      </p:pic>
      <p:sp>
        <p:nvSpPr>
          <p:cNvPr id="231" name="Google Shape;231;p26"/>
          <p:cNvSpPr/>
          <p:nvPr/>
        </p:nvSpPr>
        <p:spPr>
          <a:xfrm>
            <a:off x="5327025" y="1157902"/>
            <a:ext cx="1024500" cy="1023600"/>
          </a:xfrm>
          <a:prstGeom prst="ellipse">
            <a:avLst/>
          </a:prstGeom>
          <a:solidFill>
            <a:srgbClr val="EA9999">
              <a:alpha val="28570"/>
            </a:srgbClr>
          </a:solidFill>
          <a:ln>
            <a:noFill/>
          </a:ln>
        </p:spPr>
        <p:txBody>
          <a:bodyPr anchorCtr="0" anchor="ctr" bIns="91425" lIns="91425" spcFirstLastPara="1" rIns="91425" wrap="square" tIns="91425">
            <a:noAutofit/>
          </a:bodyPr>
          <a:lstStyle/>
          <a:p>
            <a:pPr indent="0" lvl="0" marL="682649" rtl="0" algn="l">
              <a:spcBef>
                <a:spcPts val="0"/>
              </a:spcBef>
              <a:spcAft>
                <a:spcPts val="0"/>
              </a:spcAft>
              <a:buNone/>
            </a:pPr>
            <a:r>
              <a:t/>
            </a:r>
            <a:endParaRPr/>
          </a:p>
        </p:txBody>
      </p:sp>
      <p:sp>
        <p:nvSpPr>
          <p:cNvPr id="232" name="Google Shape;232;p26"/>
          <p:cNvSpPr txBox="1"/>
          <p:nvPr>
            <p:ph idx="3" type="ctrTitle"/>
          </p:nvPr>
        </p:nvSpPr>
        <p:spPr>
          <a:xfrm>
            <a:off x="5713082" y="1723463"/>
            <a:ext cx="1765800" cy="6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t>Slightly Defensive</a:t>
            </a:r>
            <a:endParaRPr sz="1900"/>
          </a:p>
        </p:txBody>
      </p:sp>
      <p:grpSp>
        <p:nvGrpSpPr>
          <p:cNvPr id="233" name="Google Shape;233;p26"/>
          <p:cNvGrpSpPr/>
          <p:nvPr/>
        </p:nvGrpSpPr>
        <p:grpSpPr>
          <a:xfrm>
            <a:off x="5584362" y="1388589"/>
            <a:ext cx="509921" cy="578731"/>
            <a:chOff x="2423775" y="3226875"/>
            <a:chExt cx="259925" cy="295000"/>
          </a:xfrm>
        </p:grpSpPr>
        <p:sp>
          <p:nvSpPr>
            <p:cNvPr id="234" name="Google Shape;234;p26"/>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6"/>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6"/>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 name="Google Shape;237;p26"/>
          <p:cNvGrpSpPr/>
          <p:nvPr/>
        </p:nvGrpSpPr>
        <p:grpSpPr>
          <a:xfrm>
            <a:off x="891777" y="1206783"/>
            <a:ext cx="740982" cy="687163"/>
            <a:chOff x="6543825" y="3202075"/>
            <a:chExt cx="296975" cy="275350"/>
          </a:xfrm>
        </p:grpSpPr>
        <p:sp>
          <p:nvSpPr>
            <p:cNvPr id="238" name="Google Shape;238;p26"/>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6"/>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6"/>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6"/>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6"/>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6"/>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6"/>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7"/>
          <p:cNvSpPr txBox="1"/>
          <p:nvPr>
            <p:ph type="ctrTitle"/>
          </p:nvPr>
        </p:nvSpPr>
        <p:spPr>
          <a:xfrm>
            <a:off x="1870200" y="2127525"/>
            <a:ext cx="5403600" cy="25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TRANSACTIONAL DATA</a:t>
            </a:r>
            <a:endParaRPr/>
          </a:p>
        </p:txBody>
      </p:sp>
      <p:sp>
        <p:nvSpPr>
          <p:cNvPr id="250" name="Google Shape;250;p27"/>
          <p:cNvSpPr txBox="1"/>
          <p:nvPr>
            <p:ph idx="1" type="subTitle"/>
          </p:nvPr>
        </p:nvSpPr>
        <p:spPr>
          <a:xfrm>
            <a:off x="3013650" y="2454225"/>
            <a:ext cx="3116700" cy="15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t>How we would structure H-E-B’s </a:t>
            </a:r>
            <a:endParaRPr sz="1000"/>
          </a:p>
          <a:p>
            <a:pPr indent="0" lvl="0" marL="0" rtl="0" algn="ctr">
              <a:spcBef>
                <a:spcPts val="0"/>
              </a:spcBef>
              <a:spcAft>
                <a:spcPts val="0"/>
              </a:spcAft>
              <a:buClr>
                <a:schemeClr val="dk1"/>
              </a:buClr>
              <a:buSzPts val="1100"/>
              <a:buFont typeface="Arial"/>
              <a:buNone/>
            </a:pPr>
            <a:r>
              <a:rPr lang="en" sz="1000"/>
              <a:t>transactional data model</a:t>
            </a:r>
            <a:endParaRPr sz="1000"/>
          </a:p>
          <a:p>
            <a:pPr indent="0" lvl="0" marL="0" rtl="0" algn="ctr">
              <a:spcBef>
                <a:spcPts val="0"/>
              </a:spcBef>
              <a:spcAft>
                <a:spcPts val="0"/>
              </a:spcAft>
              <a:buClr>
                <a:schemeClr val="dk1"/>
              </a:buClr>
              <a:buSzPts val="1100"/>
              <a:buFont typeface="Arial"/>
              <a:buNone/>
            </a:pPr>
            <a:r>
              <a:t/>
            </a:r>
            <a:endParaRPr sz="1000"/>
          </a:p>
          <a:p>
            <a:pPr indent="0" lvl="0" marL="0" rtl="0" algn="ctr">
              <a:spcBef>
                <a:spcPts val="0"/>
              </a:spcBef>
              <a:spcAft>
                <a:spcPts val="0"/>
              </a:spcAft>
              <a:buClr>
                <a:schemeClr val="dk1"/>
              </a:buClr>
              <a:buSzPts val="1100"/>
              <a:buFont typeface="Arial"/>
              <a:buNone/>
            </a:pPr>
            <a:r>
              <a:t/>
            </a:r>
            <a:endParaRPr sz="1000"/>
          </a:p>
          <a:p>
            <a:pPr indent="0" lvl="0" marL="0" rtl="0" algn="ctr">
              <a:spcBef>
                <a:spcPts val="0"/>
              </a:spcBef>
              <a:spcAft>
                <a:spcPts val="0"/>
              </a:spcAft>
              <a:buNone/>
            </a:pPr>
            <a:r>
              <a:t/>
            </a:r>
            <a:endParaRPr/>
          </a:p>
        </p:txBody>
      </p:sp>
      <p:pic>
        <p:nvPicPr>
          <p:cNvPr id="251" name="Google Shape;251;p27"/>
          <p:cNvPicPr preferRelativeResize="0"/>
          <p:nvPr/>
        </p:nvPicPr>
        <p:blipFill>
          <a:blip r:embed="rId3">
            <a:alphaModFix/>
          </a:blip>
          <a:stretch>
            <a:fillRect/>
          </a:stretch>
        </p:blipFill>
        <p:spPr>
          <a:xfrm>
            <a:off x="5822399" y="3709754"/>
            <a:ext cx="1670011" cy="1768350"/>
          </a:xfrm>
          <a:prstGeom prst="rect">
            <a:avLst/>
          </a:prstGeom>
          <a:noFill/>
          <a:ln>
            <a:noFill/>
          </a:ln>
        </p:spPr>
      </p:pic>
      <p:sp>
        <p:nvSpPr>
          <p:cNvPr id="252" name="Google Shape;252;p27"/>
          <p:cNvSpPr txBox="1"/>
          <p:nvPr>
            <p:ph idx="2" type="title"/>
          </p:nvPr>
        </p:nvSpPr>
        <p:spPr>
          <a:xfrm>
            <a:off x="3897150" y="1361375"/>
            <a:ext cx="1349700" cy="606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pic>
        <p:nvPicPr>
          <p:cNvPr id="253" name="Google Shape;253;p27"/>
          <p:cNvPicPr preferRelativeResize="0"/>
          <p:nvPr/>
        </p:nvPicPr>
        <p:blipFill>
          <a:blip r:embed="rId4">
            <a:alphaModFix/>
          </a:blip>
          <a:stretch>
            <a:fillRect/>
          </a:stretch>
        </p:blipFill>
        <p:spPr>
          <a:xfrm>
            <a:off x="7064484" y="3166276"/>
            <a:ext cx="2225666" cy="2625849"/>
          </a:xfrm>
          <a:prstGeom prst="rect">
            <a:avLst/>
          </a:prstGeom>
          <a:noFill/>
          <a:ln>
            <a:noFill/>
          </a:ln>
        </p:spPr>
      </p:pic>
      <p:pic>
        <p:nvPicPr>
          <p:cNvPr id="254" name="Google Shape;254;p27"/>
          <p:cNvPicPr preferRelativeResize="0"/>
          <p:nvPr/>
        </p:nvPicPr>
        <p:blipFill>
          <a:blip r:embed="rId5">
            <a:alphaModFix/>
          </a:blip>
          <a:stretch>
            <a:fillRect/>
          </a:stretch>
        </p:blipFill>
        <p:spPr>
          <a:xfrm>
            <a:off x="2444947" y="3275076"/>
            <a:ext cx="2762071" cy="2786977"/>
          </a:xfrm>
          <a:prstGeom prst="rect">
            <a:avLst/>
          </a:prstGeom>
          <a:noFill/>
          <a:ln>
            <a:noFill/>
          </a:ln>
        </p:spPr>
      </p:pic>
      <p:pic>
        <p:nvPicPr>
          <p:cNvPr id="255" name="Google Shape;255;p27"/>
          <p:cNvPicPr preferRelativeResize="0"/>
          <p:nvPr/>
        </p:nvPicPr>
        <p:blipFill>
          <a:blip r:embed="rId6">
            <a:alphaModFix/>
          </a:blip>
          <a:stretch>
            <a:fillRect/>
          </a:stretch>
        </p:blipFill>
        <p:spPr>
          <a:xfrm>
            <a:off x="1829677" y="3564767"/>
            <a:ext cx="1731910" cy="2097667"/>
          </a:xfrm>
          <a:prstGeom prst="rect">
            <a:avLst/>
          </a:prstGeom>
          <a:noFill/>
          <a:ln>
            <a:noFill/>
          </a:ln>
        </p:spPr>
      </p:pic>
      <p:pic>
        <p:nvPicPr>
          <p:cNvPr id="256" name="Google Shape;256;p27"/>
          <p:cNvPicPr preferRelativeResize="0"/>
          <p:nvPr/>
        </p:nvPicPr>
        <p:blipFill>
          <a:blip r:embed="rId7">
            <a:alphaModFix/>
          </a:blip>
          <a:stretch>
            <a:fillRect/>
          </a:stretch>
        </p:blipFill>
        <p:spPr>
          <a:xfrm>
            <a:off x="-503175" y="3768265"/>
            <a:ext cx="1582008" cy="1690668"/>
          </a:xfrm>
          <a:prstGeom prst="rect">
            <a:avLst/>
          </a:prstGeom>
          <a:noFill/>
          <a:ln>
            <a:noFill/>
          </a:ln>
        </p:spPr>
      </p:pic>
      <p:pic>
        <p:nvPicPr>
          <p:cNvPr id="257" name="Google Shape;257;p27"/>
          <p:cNvPicPr preferRelativeResize="0"/>
          <p:nvPr/>
        </p:nvPicPr>
        <p:blipFill>
          <a:blip r:embed="rId8">
            <a:alphaModFix/>
          </a:blip>
          <a:stretch>
            <a:fillRect/>
          </a:stretch>
        </p:blipFill>
        <p:spPr>
          <a:xfrm>
            <a:off x="847773" y="3709750"/>
            <a:ext cx="1299312" cy="2003005"/>
          </a:xfrm>
          <a:prstGeom prst="rect">
            <a:avLst/>
          </a:prstGeom>
          <a:noFill/>
          <a:ln>
            <a:noFill/>
          </a:ln>
        </p:spPr>
      </p:pic>
      <p:pic>
        <p:nvPicPr>
          <p:cNvPr id="258" name="Google Shape;258;p27"/>
          <p:cNvPicPr preferRelativeResize="0"/>
          <p:nvPr/>
        </p:nvPicPr>
        <p:blipFill>
          <a:blip r:embed="rId9">
            <a:alphaModFix/>
          </a:blip>
          <a:stretch>
            <a:fillRect/>
          </a:stretch>
        </p:blipFill>
        <p:spPr>
          <a:xfrm>
            <a:off x="4753813" y="3662024"/>
            <a:ext cx="1162152" cy="186378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8"/>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Purpose of Transactional Database</a:t>
            </a:r>
            <a:endParaRPr/>
          </a:p>
        </p:txBody>
      </p:sp>
      <p:sp>
        <p:nvSpPr>
          <p:cNvPr id="264" name="Google Shape;264;p28"/>
          <p:cNvSpPr txBox="1"/>
          <p:nvPr>
            <p:ph idx="1" type="body"/>
          </p:nvPr>
        </p:nvSpPr>
        <p:spPr>
          <a:xfrm>
            <a:off x="735675" y="1227000"/>
            <a:ext cx="5972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Transactional Databases are meant to be </a:t>
            </a:r>
            <a:r>
              <a:rPr b="1" lang="en" sz="1500">
                <a:latin typeface="Oxygen"/>
                <a:ea typeface="Oxygen"/>
                <a:cs typeface="Oxygen"/>
                <a:sym typeface="Oxygen"/>
              </a:rPr>
              <a:t>denormalized</a:t>
            </a:r>
            <a:r>
              <a:rPr lang="en" sz="1500"/>
              <a:t>.</a:t>
            </a:r>
            <a:endParaRPr sz="1500"/>
          </a:p>
          <a:p>
            <a:pPr indent="-323850" lvl="1" marL="914400" rtl="0" algn="l">
              <a:spcBef>
                <a:spcPts val="1600"/>
              </a:spcBef>
              <a:spcAft>
                <a:spcPts val="0"/>
              </a:spcAft>
              <a:buSzPts val="1500"/>
              <a:buAutoNum type="alphaLcPeriod"/>
            </a:pPr>
            <a:r>
              <a:rPr lang="en" sz="1500"/>
              <a:t>Row-store database</a:t>
            </a:r>
            <a:endParaRPr sz="1500"/>
          </a:p>
          <a:p>
            <a:pPr indent="-323850" lvl="1" marL="914400" rtl="0" algn="l">
              <a:spcBef>
                <a:spcPts val="0"/>
              </a:spcBef>
              <a:spcAft>
                <a:spcPts val="0"/>
              </a:spcAft>
              <a:buSzPts val="1500"/>
              <a:buAutoNum type="alphaLcPeriod"/>
            </a:pPr>
            <a:r>
              <a:rPr lang="en" sz="1500"/>
              <a:t>Optimized for running production systems.</a:t>
            </a:r>
            <a:endParaRPr sz="1500"/>
          </a:p>
          <a:p>
            <a:pPr indent="-323850" lvl="1" marL="914400" rtl="0" algn="l">
              <a:spcBef>
                <a:spcPts val="0"/>
              </a:spcBef>
              <a:spcAft>
                <a:spcPts val="0"/>
              </a:spcAft>
              <a:buSzPts val="1500"/>
              <a:buAutoNum type="alphaLcPeriod"/>
            </a:pPr>
            <a:r>
              <a:rPr lang="en" sz="1500"/>
              <a:t>Read and write rows of data quickly.</a:t>
            </a:r>
            <a:endParaRPr sz="1500"/>
          </a:p>
          <a:p>
            <a:pPr indent="-323850" lvl="1" marL="914400" rtl="0" algn="l">
              <a:spcBef>
                <a:spcPts val="0"/>
              </a:spcBef>
              <a:spcAft>
                <a:spcPts val="0"/>
              </a:spcAft>
              <a:buSzPts val="1500"/>
              <a:buAutoNum type="alphaLcPeriod"/>
            </a:pPr>
            <a:r>
              <a:rPr lang="en" sz="1500"/>
              <a:t>Ensures Data Integrity</a:t>
            </a:r>
            <a:endParaRPr sz="1500"/>
          </a:p>
        </p:txBody>
      </p:sp>
      <p:sp>
        <p:nvSpPr>
          <p:cNvPr id="265" name="Google Shape;265;p28"/>
          <p:cNvSpPr/>
          <p:nvPr/>
        </p:nvSpPr>
        <p:spPr>
          <a:xfrm rot="3065052">
            <a:off x="328776" y="3643204"/>
            <a:ext cx="1751256" cy="1751256"/>
          </a:xfrm>
          <a:prstGeom prst="ellipse">
            <a:avLst/>
          </a:prstGeom>
          <a:solidFill>
            <a:srgbClr val="EA9999">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6" name="Google Shape;266;p28"/>
          <p:cNvPicPr preferRelativeResize="0"/>
          <p:nvPr/>
        </p:nvPicPr>
        <p:blipFill>
          <a:blip r:embed="rId3">
            <a:alphaModFix/>
          </a:blip>
          <a:stretch>
            <a:fillRect/>
          </a:stretch>
        </p:blipFill>
        <p:spPr>
          <a:xfrm rot="6506415">
            <a:off x="-130297" y="3772827"/>
            <a:ext cx="1878745" cy="1722450"/>
          </a:xfrm>
          <a:prstGeom prst="rect">
            <a:avLst/>
          </a:prstGeom>
          <a:noFill/>
          <a:ln>
            <a:noFill/>
          </a:ln>
        </p:spPr>
      </p:pic>
      <p:pic>
        <p:nvPicPr>
          <p:cNvPr id="267" name="Google Shape;267;p28"/>
          <p:cNvPicPr preferRelativeResize="0"/>
          <p:nvPr/>
        </p:nvPicPr>
        <p:blipFill>
          <a:blip r:embed="rId4">
            <a:alphaModFix/>
          </a:blip>
          <a:stretch>
            <a:fillRect/>
          </a:stretch>
        </p:blipFill>
        <p:spPr>
          <a:xfrm flipH="1" rot="-10404479">
            <a:off x="7565804" y="2083454"/>
            <a:ext cx="2188661" cy="3458493"/>
          </a:xfrm>
          <a:prstGeom prst="rect">
            <a:avLst/>
          </a:prstGeom>
          <a:noFill/>
          <a:ln>
            <a:noFill/>
          </a:ln>
        </p:spPr>
      </p:pic>
      <p:pic>
        <p:nvPicPr>
          <p:cNvPr id="268" name="Google Shape;268;p28"/>
          <p:cNvPicPr preferRelativeResize="0"/>
          <p:nvPr/>
        </p:nvPicPr>
        <p:blipFill>
          <a:blip r:embed="rId5">
            <a:alphaModFix/>
          </a:blip>
          <a:stretch>
            <a:fillRect/>
          </a:stretch>
        </p:blipFill>
        <p:spPr>
          <a:xfrm flipH="1" rot="-10404479">
            <a:off x="7878548" y="4099111"/>
            <a:ext cx="1276287" cy="115186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9"/>
          <p:cNvSpPr txBox="1"/>
          <p:nvPr>
            <p:ph type="ctrTitle"/>
          </p:nvPr>
        </p:nvSpPr>
        <p:spPr>
          <a:xfrm>
            <a:off x="615225" y="333450"/>
            <a:ext cx="5403600" cy="60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3 TRANSACTIONAL DATA SYSTEMS</a:t>
            </a:r>
            <a:endParaRPr/>
          </a:p>
        </p:txBody>
      </p:sp>
      <p:sp>
        <p:nvSpPr>
          <p:cNvPr id="274" name="Google Shape;274;p29"/>
          <p:cNvSpPr txBox="1"/>
          <p:nvPr>
            <p:ph idx="2" type="ctrTitle"/>
          </p:nvPr>
        </p:nvSpPr>
        <p:spPr>
          <a:xfrm>
            <a:off x="1209150" y="2208525"/>
            <a:ext cx="2109300" cy="6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Customers</a:t>
            </a:r>
            <a:endParaRPr sz="1800"/>
          </a:p>
        </p:txBody>
      </p:sp>
      <p:sp>
        <p:nvSpPr>
          <p:cNvPr id="275" name="Google Shape;275;p29"/>
          <p:cNvSpPr/>
          <p:nvPr/>
        </p:nvSpPr>
        <p:spPr>
          <a:xfrm>
            <a:off x="1856400" y="1136225"/>
            <a:ext cx="938400" cy="938400"/>
          </a:xfrm>
          <a:prstGeom prst="ellipse">
            <a:avLst/>
          </a:prstGeom>
          <a:solidFill>
            <a:srgbClr val="EA9999">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9"/>
          <p:cNvSpPr txBox="1"/>
          <p:nvPr>
            <p:ph idx="1" type="subTitle"/>
          </p:nvPr>
        </p:nvSpPr>
        <p:spPr>
          <a:xfrm>
            <a:off x="1268125" y="3553400"/>
            <a:ext cx="1985700" cy="136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Salesforce is a cloud-based Customer Relationship Management (CRM) software solution that provides customer management, marketing, and analytics tools. </a:t>
            </a:r>
            <a:endParaRPr/>
          </a:p>
        </p:txBody>
      </p:sp>
      <p:sp>
        <p:nvSpPr>
          <p:cNvPr id="277" name="Google Shape;277;p29"/>
          <p:cNvSpPr txBox="1"/>
          <p:nvPr>
            <p:ph idx="3" type="ctrTitle"/>
          </p:nvPr>
        </p:nvSpPr>
        <p:spPr>
          <a:xfrm>
            <a:off x="3517350" y="2208525"/>
            <a:ext cx="2109300" cy="6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Inventory</a:t>
            </a:r>
            <a:endParaRPr sz="1800"/>
          </a:p>
        </p:txBody>
      </p:sp>
      <p:sp>
        <p:nvSpPr>
          <p:cNvPr id="278" name="Google Shape;278;p29"/>
          <p:cNvSpPr txBox="1"/>
          <p:nvPr>
            <p:ph idx="4" type="subTitle"/>
          </p:nvPr>
        </p:nvSpPr>
        <p:spPr>
          <a:xfrm>
            <a:off x="3612450" y="3559250"/>
            <a:ext cx="1919100" cy="114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Oracle Commerce is a cloud-based SaaS commerce solution that can help manage H-E-B inventory, supply chain, and logistics.</a:t>
            </a:r>
            <a:endParaRPr/>
          </a:p>
          <a:p>
            <a:pPr indent="0" lvl="0" marL="0" rtl="0" algn="ctr">
              <a:spcBef>
                <a:spcPts val="0"/>
              </a:spcBef>
              <a:spcAft>
                <a:spcPts val="0"/>
              </a:spcAft>
              <a:buNone/>
            </a:pPr>
            <a:r>
              <a:t/>
            </a:r>
            <a:endParaRPr/>
          </a:p>
        </p:txBody>
      </p:sp>
      <p:sp>
        <p:nvSpPr>
          <p:cNvPr id="279" name="Google Shape;279;p29"/>
          <p:cNvSpPr txBox="1"/>
          <p:nvPr>
            <p:ph idx="5" type="ctrTitle"/>
          </p:nvPr>
        </p:nvSpPr>
        <p:spPr>
          <a:xfrm>
            <a:off x="5825550" y="2208525"/>
            <a:ext cx="2109300" cy="60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Transactions</a:t>
            </a:r>
            <a:endParaRPr sz="1800"/>
          </a:p>
        </p:txBody>
      </p:sp>
      <p:sp>
        <p:nvSpPr>
          <p:cNvPr id="280" name="Google Shape;280;p29"/>
          <p:cNvSpPr/>
          <p:nvPr/>
        </p:nvSpPr>
        <p:spPr>
          <a:xfrm>
            <a:off x="6422625" y="1136225"/>
            <a:ext cx="938400" cy="938400"/>
          </a:xfrm>
          <a:prstGeom prst="ellipse">
            <a:avLst/>
          </a:prstGeom>
          <a:solidFill>
            <a:srgbClr val="EA9999">
              <a:alpha val="28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9"/>
          <p:cNvSpPr/>
          <p:nvPr/>
        </p:nvSpPr>
        <p:spPr>
          <a:xfrm>
            <a:off x="4091175" y="1136225"/>
            <a:ext cx="938400" cy="938400"/>
          </a:xfrm>
          <a:prstGeom prst="ellipse">
            <a:avLst/>
          </a:prstGeom>
          <a:solidFill>
            <a:srgbClr val="A1C448">
              <a:alpha val="34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9"/>
          <p:cNvSpPr txBox="1"/>
          <p:nvPr>
            <p:ph idx="6" type="subTitle"/>
          </p:nvPr>
        </p:nvSpPr>
        <p:spPr>
          <a:xfrm>
            <a:off x="5920650" y="3559250"/>
            <a:ext cx="1919100" cy="145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Dell EMC provides all-inclusive retail transformation solutions to handle point of sales and customer management. Catalina leverages customer data to provide personalized marketing solutions. </a:t>
            </a:r>
            <a:endParaRPr/>
          </a:p>
        </p:txBody>
      </p:sp>
      <p:pic>
        <p:nvPicPr>
          <p:cNvPr id="283" name="Google Shape;283;p29"/>
          <p:cNvPicPr preferRelativeResize="0"/>
          <p:nvPr/>
        </p:nvPicPr>
        <p:blipFill>
          <a:blip r:embed="rId3">
            <a:alphaModFix/>
          </a:blip>
          <a:stretch>
            <a:fillRect/>
          </a:stretch>
        </p:blipFill>
        <p:spPr>
          <a:xfrm>
            <a:off x="1667813" y="1152525"/>
            <a:ext cx="1168725" cy="905800"/>
          </a:xfrm>
          <a:prstGeom prst="rect">
            <a:avLst/>
          </a:prstGeom>
          <a:noFill/>
          <a:ln>
            <a:noFill/>
          </a:ln>
        </p:spPr>
      </p:pic>
      <p:pic>
        <p:nvPicPr>
          <p:cNvPr id="284" name="Google Shape;284;p29"/>
          <p:cNvPicPr preferRelativeResize="0"/>
          <p:nvPr/>
        </p:nvPicPr>
        <p:blipFill>
          <a:blip r:embed="rId4">
            <a:alphaModFix/>
          </a:blip>
          <a:stretch>
            <a:fillRect/>
          </a:stretch>
        </p:blipFill>
        <p:spPr>
          <a:xfrm>
            <a:off x="6520950" y="1152526"/>
            <a:ext cx="741743" cy="905800"/>
          </a:xfrm>
          <a:prstGeom prst="rect">
            <a:avLst/>
          </a:prstGeom>
          <a:noFill/>
          <a:ln>
            <a:noFill/>
          </a:ln>
        </p:spPr>
      </p:pic>
      <p:pic>
        <p:nvPicPr>
          <p:cNvPr id="285" name="Google Shape;285;p29"/>
          <p:cNvPicPr preferRelativeResize="0"/>
          <p:nvPr/>
        </p:nvPicPr>
        <p:blipFill>
          <a:blip r:embed="rId5">
            <a:alphaModFix/>
          </a:blip>
          <a:stretch>
            <a:fillRect/>
          </a:stretch>
        </p:blipFill>
        <p:spPr>
          <a:xfrm>
            <a:off x="4102819" y="1152525"/>
            <a:ext cx="938351" cy="905800"/>
          </a:xfrm>
          <a:prstGeom prst="rect">
            <a:avLst/>
          </a:prstGeom>
          <a:noFill/>
          <a:ln>
            <a:noFill/>
          </a:ln>
        </p:spPr>
      </p:pic>
      <p:cxnSp>
        <p:nvCxnSpPr>
          <p:cNvPr id="286" name="Google Shape;286;p29"/>
          <p:cNvCxnSpPr>
            <a:stCxn id="273" idx="3"/>
          </p:cNvCxnSpPr>
          <p:nvPr/>
        </p:nvCxnSpPr>
        <p:spPr>
          <a:xfrm>
            <a:off x="6018825" y="636600"/>
            <a:ext cx="3161400" cy="14400"/>
          </a:xfrm>
          <a:prstGeom prst="straightConnector1">
            <a:avLst/>
          </a:prstGeom>
          <a:noFill/>
          <a:ln cap="flat" cmpd="sng" w="76200">
            <a:solidFill>
              <a:schemeClr val="accent1"/>
            </a:solidFill>
            <a:prstDash val="solid"/>
            <a:round/>
            <a:headEnd len="med" w="med" type="none"/>
            <a:tailEnd len="med" w="med" type="none"/>
          </a:ln>
        </p:spPr>
      </p:cxnSp>
      <p:pic>
        <p:nvPicPr>
          <p:cNvPr id="287" name="Google Shape;287;p29"/>
          <p:cNvPicPr preferRelativeResize="0"/>
          <p:nvPr/>
        </p:nvPicPr>
        <p:blipFill>
          <a:blip r:embed="rId6">
            <a:alphaModFix/>
          </a:blip>
          <a:stretch>
            <a:fillRect/>
          </a:stretch>
        </p:blipFill>
        <p:spPr>
          <a:xfrm>
            <a:off x="6209413" y="3140087"/>
            <a:ext cx="1341586" cy="246300"/>
          </a:xfrm>
          <a:prstGeom prst="rect">
            <a:avLst/>
          </a:prstGeom>
          <a:noFill/>
          <a:ln>
            <a:noFill/>
          </a:ln>
        </p:spPr>
      </p:pic>
      <p:pic>
        <p:nvPicPr>
          <p:cNvPr id="288" name="Google Shape;288;p29"/>
          <p:cNvPicPr preferRelativeResize="0"/>
          <p:nvPr/>
        </p:nvPicPr>
        <p:blipFill>
          <a:blip r:embed="rId7">
            <a:alphaModFix/>
          </a:blip>
          <a:stretch>
            <a:fillRect/>
          </a:stretch>
        </p:blipFill>
        <p:spPr>
          <a:xfrm>
            <a:off x="6153538" y="2769988"/>
            <a:ext cx="1476576" cy="246300"/>
          </a:xfrm>
          <a:prstGeom prst="rect">
            <a:avLst/>
          </a:prstGeom>
          <a:noFill/>
          <a:ln>
            <a:noFill/>
          </a:ln>
        </p:spPr>
      </p:pic>
      <p:pic>
        <p:nvPicPr>
          <p:cNvPr id="289" name="Google Shape;289;p29"/>
          <p:cNvPicPr preferRelativeResize="0"/>
          <p:nvPr/>
        </p:nvPicPr>
        <p:blipFill>
          <a:blip r:embed="rId8">
            <a:alphaModFix/>
          </a:blip>
          <a:stretch>
            <a:fillRect/>
          </a:stretch>
        </p:blipFill>
        <p:spPr>
          <a:xfrm>
            <a:off x="1780213" y="2620900"/>
            <a:ext cx="938350" cy="938350"/>
          </a:xfrm>
          <a:prstGeom prst="rect">
            <a:avLst/>
          </a:prstGeom>
          <a:noFill/>
          <a:ln>
            <a:noFill/>
          </a:ln>
        </p:spPr>
      </p:pic>
      <p:pic>
        <p:nvPicPr>
          <p:cNvPr id="290" name="Google Shape;290;p29"/>
          <p:cNvPicPr preferRelativeResize="0"/>
          <p:nvPr/>
        </p:nvPicPr>
        <p:blipFill>
          <a:blip r:embed="rId9">
            <a:alphaModFix/>
          </a:blip>
          <a:stretch>
            <a:fillRect/>
          </a:stretch>
        </p:blipFill>
        <p:spPr>
          <a:xfrm>
            <a:off x="3820325" y="2697074"/>
            <a:ext cx="1509711" cy="792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OD DAY">
  <a:themeElements>
    <a:clrScheme name="Simple Light">
      <a:dk1>
        <a:srgbClr val="000000"/>
      </a:dk1>
      <a:lt1>
        <a:srgbClr val="FFFFFF"/>
      </a:lt1>
      <a:dk2>
        <a:srgbClr val="595959"/>
      </a:dk2>
      <a:lt2>
        <a:srgbClr val="EEEEEE"/>
      </a:lt2>
      <a:accent1>
        <a:srgbClr val="A1C448"/>
      </a:accent1>
      <a:accent2>
        <a:srgbClr val="657C2B"/>
      </a:accent2>
      <a:accent3>
        <a:srgbClr val="DFEBC0"/>
      </a:accent3>
      <a:accent4>
        <a:srgbClr val="F7D1D1"/>
      </a:accent4>
      <a:accent5>
        <a:srgbClr val="F9E2E2"/>
      </a:accent5>
      <a:accent6>
        <a:srgbClr val="D24141"/>
      </a:accent6>
      <a:hlink>
        <a:srgbClr val="A1C44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